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20"/>
  </p:notesMasterIdLst>
  <p:sldIdLst>
    <p:sldId id="256" r:id="rId2"/>
    <p:sldId id="257" r:id="rId3"/>
    <p:sldId id="267" r:id="rId4"/>
    <p:sldId id="271" r:id="rId5"/>
    <p:sldId id="273" r:id="rId6"/>
    <p:sldId id="272" r:id="rId7"/>
    <p:sldId id="266" r:id="rId8"/>
    <p:sldId id="264" r:id="rId9"/>
    <p:sldId id="262" r:id="rId10"/>
    <p:sldId id="258" r:id="rId11"/>
    <p:sldId id="274" r:id="rId12"/>
    <p:sldId id="269" r:id="rId13"/>
    <p:sldId id="270" r:id="rId14"/>
    <p:sldId id="259" r:id="rId15"/>
    <p:sldId id="260" r:id="rId16"/>
    <p:sldId id="261" r:id="rId17"/>
    <p:sldId id="265"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69" d="100"/>
          <a:sy n="69" d="100"/>
        </p:scale>
        <p:origin x="96" y="4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ata5.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10" Type="http://schemas.openxmlformats.org/officeDocument/2006/relationships/image" Target="../media/image29.svg"/><Relationship Id="rId4" Type="http://schemas.openxmlformats.org/officeDocument/2006/relationships/image" Target="../media/image23.svg"/><Relationship Id="rId9" Type="http://schemas.openxmlformats.org/officeDocument/2006/relationships/image" Target="../media/image28.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5.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10" Type="http://schemas.openxmlformats.org/officeDocument/2006/relationships/image" Target="../media/image29.svg"/><Relationship Id="rId4" Type="http://schemas.openxmlformats.org/officeDocument/2006/relationships/image" Target="../media/image23.svg"/><Relationship Id="rId9" Type="http://schemas.openxmlformats.org/officeDocument/2006/relationships/image" Target="../media/image28.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7F47A1-CF5E-4197-A331-5CC6BF0D4875}"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3EB22A8-8AC7-400E-A7A7-87D29DC2BE93}">
      <dgm:prSet custT="1"/>
      <dgm:spPr/>
      <dgm:t>
        <a:bodyPr/>
        <a:lstStyle/>
        <a:p>
          <a:r>
            <a:rPr lang="en-US" sz="1400" b="1" dirty="0"/>
            <a:t>China</a:t>
          </a:r>
          <a:r>
            <a:rPr lang="en-US" sz="1400" dirty="0"/>
            <a:t>- New Import Tax</a:t>
          </a:r>
        </a:p>
        <a:p>
          <a:r>
            <a:rPr lang="en-US" sz="1400" dirty="0"/>
            <a:t>10% implemented by Executive Order on February 1, 2025</a:t>
          </a:r>
        </a:p>
        <a:p>
          <a:r>
            <a:rPr lang="en-US" sz="1400" dirty="0"/>
            <a:t> Additional 10% implemented on March 4</a:t>
          </a:r>
          <a:r>
            <a:rPr lang="en-US" sz="1400" baseline="30000" dirty="0"/>
            <a:t>th</a:t>
          </a:r>
          <a:r>
            <a:rPr lang="en-US" sz="1400" dirty="0"/>
            <a:t> to total </a:t>
          </a:r>
          <a:r>
            <a:rPr lang="en-US" sz="1400" b="1" dirty="0"/>
            <a:t>20% import tax from China </a:t>
          </a:r>
        </a:p>
        <a:p>
          <a:r>
            <a:rPr lang="en-US" sz="1400" b="1" dirty="0"/>
            <a:t>De Minimis Rule</a:t>
          </a:r>
          <a:r>
            <a:rPr lang="en-US" sz="1400" dirty="0"/>
            <a:t>-has been re-instated with an elimination suspension until further notice. De Minimis remains eligible for use despite new China tariffs for all countries of origin.</a:t>
          </a:r>
        </a:p>
        <a:p>
          <a:r>
            <a:rPr lang="en-US" sz="1400" b="1" dirty="0"/>
            <a:t>Canada</a:t>
          </a:r>
          <a:r>
            <a:rPr lang="en-US" sz="1400" dirty="0"/>
            <a:t> New Import Tax 25% implemented by Executive Order on       February 1, 2025- </a:t>
          </a:r>
          <a:r>
            <a:rPr lang="en-US" sz="1400" dirty="0">
              <a:solidFill>
                <a:srgbClr val="0070C0"/>
              </a:solidFill>
            </a:rPr>
            <a:t> effective for imports on or after March 4</a:t>
          </a:r>
          <a:r>
            <a:rPr lang="en-US" sz="1400" baseline="30000" dirty="0">
              <a:solidFill>
                <a:srgbClr val="0070C0"/>
              </a:solidFill>
            </a:rPr>
            <a:t>th</a:t>
          </a:r>
          <a:r>
            <a:rPr lang="en-US" sz="1400" dirty="0">
              <a:solidFill>
                <a:srgbClr val="0070C0"/>
              </a:solidFill>
            </a:rPr>
            <a:t> , however deferred for USMCA eligible products until April 2, 2025</a:t>
          </a:r>
        </a:p>
        <a:p>
          <a:r>
            <a:rPr lang="en-US" sz="1400" b="1" dirty="0"/>
            <a:t>Mexico </a:t>
          </a:r>
          <a:r>
            <a:rPr lang="en-US" sz="1400" dirty="0"/>
            <a:t>New Import Tax 25% implemented by Executive Order on       February 1, </a:t>
          </a:r>
          <a:r>
            <a:rPr lang="en-US" sz="1400" dirty="0">
              <a:solidFill>
                <a:srgbClr val="0070C0"/>
              </a:solidFill>
            </a:rPr>
            <a:t>effective for imports on or after March 4</a:t>
          </a:r>
          <a:r>
            <a:rPr lang="en-US" sz="1400" baseline="30000" dirty="0">
              <a:solidFill>
                <a:srgbClr val="0070C0"/>
              </a:solidFill>
            </a:rPr>
            <a:t>th</a:t>
          </a:r>
          <a:r>
            <a:rPr lang="en-US" sz="1400" dirty="0">
              <a:solidFill>
                <a:srgbClr val="0070C0"/>
              </a:solidFill>
            </a:rPr>
            <a:t> , however deferred for USMCA eligible products until April 2, 2025</a:t>
          </a:r>
        </a:p>
        <a:p>
          <a:r>
            <a:rPr lang="en-US" sz="1400" b="1" dirty="0"/>
            <a:t>Steel and Aluminum 232 Tax </a:t>
          </a:r>
          <a:r>
            <a:rPr lang="en-US" sz="1400" dirty="0"/>
            <a:t>increased to </a:t>
          </a:r>
          <a:r>
            <a:rPr lang="en-US" sz="1400" dirty="0">
              <a:solidFill>
                <a:srgbClr val="0070C0"/>
              </a:solidFill>
            </a:rPr>
            <a:t>25% implemented March 12, 2025- </a:t>
          </a:r>
          <a:r>
            <a:rPr lang="en-US" sz="1400" dirty="0"/>
            <a:t>No exceptions except for Australia possibly. Now longer with duty exemptions for Canada, Mexico, Brazil and South Korea</a:t>
          </a:r>
        </a:p>
        <a:p>
          <a:r>
            <a:rPr lang="en-US" sz="1400" b="1" dirty="0"/>
            <a:t>Pharma/Conductors/Autos </a:t>
          </a:r>
          <a:r>
            <a:rPr lang="en-US" sz="1400" dirty="0"/>
            <a:t>increased 25% on Pharmaceutical products, semi-conductor Chips, and Autos effective April 2, 2025</a:t>
          </a:r>
        </a:p>
        <a:p>
          <a:r>
            <a:rPr lang="en-US" sz="1400" b="1" dirty="0"/>
            <a:t>Reciprocal Global Tax Initiative</a:t>
          </a:r>
          <a:r>
            <a:rPr lang="en-US" sz="1400" dirty="0"/>
            <a:t>- Presidential order for a plan to assess new taxes on global trading countries that current have a tax structure on US products to address the trade balance between the US and global countries. This new plan is due to be formalized by April 4, 2025.</a:t>
          </a:r>
        </a:p>
        <a:p>
          <a:r>
            <a:rPr lang="en-US" sz="1400" b="1" dirty="0"/>
            <a:t>Universal Tax- </a:t>
          </a:r>
          <a:r>
            <a:rPr lang="en-US" sz="1400" dirty="0"/>
            <a:t>a 10%-20% tax pending Executive order for all imported products sourced outside the US imported into the commerce of the US estimated for an April 2025 implementation date with announcement of new Treasury division External Revenue Service (ERS)</a:t>
          </a:r>
        </a:p>
      </dgm:t>
    </dgm:pt>
    <dgm:pt modelId="{E056802E-3107-4814-BF68-F7BE0C834E38}" type="parTrans" cxnId="{8AD4458D-FFFF-4AAB-B882-9F7DC15A1875}">
      <dgm:prSet/>
      <dgm:spPr/>
      <dgm:t>
        <a:bodyPr/>
        <a:lstStyle/>
        <a:p>
          <a:endParaRPr lang="en-US"/>
        </a:p>
      </dgm:t>
    </dgm:pt>
    <dgm:pt modelId="{58A2B9F2-BA15-4D64-A391-98EDBA7FB584}" type="sibTrans" cxnId="{8AD4458D-FFFF-4AAB-B882-9F7DC15A1875}">
      <dgm:prSet/>
      <dgm:spPr/>
      <dgm:t>
        <a:bodyPr/>
        <a:lstStyle/>
        <a:p>
          <a:endParaRPr lang="en-US"/>
        </a:p>
      </dgm:t>
    </dgm:pt>
    <dgm:pt modelId="{58E77F64-0BF7-4D29-A720-909E01E72519}">
      <dgm:prSet custT="1"/>
      <dgm:spPr/>
      <dgm:t>
        <a:bodyPr/>
        <a:lstStyle/>
        <a:p>
          <a:endParaRPr lang="en-US" sz="1800" dirty="0">
            <a:solidFill>
              <a:srgbClr val="0070C0"/>
            </a:solidFill>
          </a:endParaRPr>
        </a:p>
      </dgm:t>
    </dgm:pt>
    <dgm:pt modelId="{CAFFF8AE-AB1D-4124-BEF0-35BC0DB1CADC}" type="parTrans" cxnId="{6D7FC0A2-489E-4A92-A152-B48FCCD30DBA}">
      <dgm:prSet/>
      <dgm:spPr/>
      <dgm:t>
        <a:bodyPr/>
        <a:lstStyle/>
        <a:p>
          <a:endParaRPr lang="en-US"/>
        </a:p>
      </dgm:t>
    </dgm:pt>
    <dgm:pt modelId="{4FCD3C83-EA91-4653-8868-B68101E2BA39}" type="sibTrans" cxnId="{6D7FC0A2-489E-4A92-A152-B48FCCD30DBA}">
      <dgm:prSet/>
      <dgm:spPr/>
      <dgm:t>
        <a:bodyPr/>
        <a:lstStyle/>
        <a:p>
          <a:endParaRPr lang="en-US"/>
        </a:p>
      </dgm:t>
    </dgm:pt>
    <dgm:pt modelId="{DE18F938-275A-48F6-9503-55F10E8C4AE8}">
      <dgm:prSet custT="1"/>
      <dgm:spPr/>
      <dgm:t>
        <a:bodyPr/>
        <a:lstStyle/>
        <a:p>
          <a:endParaRPr lang="en-US" sz="1800" dirty="0"/>
        </a:p>
      </dgm:t>
    </dgm:pt>
    <dgm:pt modelId="{8653F1D2-9754-4678-B47E-DB0684953326}" type="parTrans" cxnId="{FD9CF87F-EF96-48D6-B215-4F553C197223}">
      <dgm:prSet/>
      <dgm:spPr/>
      <dgm:t>
        <a:bodyPr/>
        <a:lstStyle/>
        <a:p>
          <a:endParaRPr lang="en-US"/>
        </a:p>
      </dgm:t>
    </dgm:pt>
    <dgm:pt modelId="{38CE8E08-F2E3-4851-B4FA-255BEC3FD8A0}" type="sibTrans" cxnId="{FD9CF87F-EF96-48D6-B215-4F553C197223}">
      <dgm:prSet/>
      <dgm:spPr/>
      <dgm:t>
        <a:bodyPr/>
        <a:lstStyle/>
        <a:p>
          <a:endParaRPr lang="en-US"/>
        </a:p>
      </dgm:t>
    </dgm:pt>
    <dgm:pt modelId="{F349194D-E2D1-4C2F-B6BF-36386A0997C3}" type="pres">
      <dgm:prSet presAssocID="{A87F47A1-CF5E-4197-A331-5CC6BF0D4875}" presName="vert0" presStyleCnt="0">
        <dgm:presLayoutVars>
          <dgm:dir/>
          <dgm:animOne val="branch"/>
          <dgm:animLvl val="lvl"/>
        </dgm:presLayoutVars>
      </dgm:prSet>
      <dgm:spPr/>
    </dgm:pt>
    <dgm:pt modelId="{A96AE7D6-D9FD-437F-B73A-F50DE02E1579}" type="pres">
      <dgm:prSet presAssocID="{53EB22A8-8AC7-400E-A7A7-87D29DC2BE93}" presName="thickLine" presStyleLbl="alignNode1" presStyleIdx="0" presStyleCnt="3"/>
      <dgm:spPr/>
    </dgm:pt>
    <dgm:pt modelId="{BEBC1DD3-AE0B-4CC5-850B-8622DF0D1DFE}" type="pres">
      <dgm:prSet presAssocID="{53EB22A8-8AC7-400E-A7A7-87D29DC2BE93}" presName="horz1" presStyleCnt="0"/>
      <dgm:spPr/>
    </dgm:pt>
    <dgm:pt modelId="{F1E059CE-7A2E-4F13-8493-A20E95224581}" type="pres">
      <dgm:prSet presAssocID="{53EB22A8-8AC7-400E-A7A7-87D29DC2BE93}" presName="tx1" presStyleLbl="revTx" presStyleIdx="0" presStyleCnt="3" custScaleX="98457" custScaleY="1152180" custLinFactNeighborX="2239" custLinFactNeighborY="-33"/>
      <dgm:spPr/>
    </dgm:pt>
    <dgm:pt modelId="{6AC2411A-40FE-4C8D-ADEF-71DF466BB573}" type="pres">
      <dgm:prSet presAssocID="{53EB22A8-8AC7-400E-A7A7-87D29DC2BE93}" presName="vert1" presStyleCnt="0"/>
      <dgm:spPr/>
    </dgm:pt>
    <dgm:pt modelId="{DEDCBA91-978B-4D2C-96AE-011C5CAA301D}" type="pres">
      <dgm:prSet presAssocID="{58E77F64-0BF7-4D29-A720-909E01E72519}" presName="thickLine" presStyleLbl="alignNode1" presStyleIdx="1" presStyleCnt="3"/>
      <dgm:spPr/>
    </dgm:pt>
    <dgm:pt modelId="{994B023E-3512-4EC6-9E7F-3BFC184D2E05}" type="pres">
      <dgm:prSet presAssocID="{58E77F64-0BF7-4D29-A720-909E01E72519}" presName="horz1" presStyleCnt="0"/>
      <dgm:spPr/>
    </dgm:pt>
    <dgm:pt modelId="{A31B41E6-C863-4563-AB6A-5F5942B65F20}" type="pres">
      <dgm:prSet presAssocID="{58E77F64-0BF7-4D29-A720-909E01E72519}" presName="tx1" presStyleLbl="revTx" presStyleIdx="1" presStyleCnt="3" custScaleY="93684"/>
      <dgm:spPr/>
    </dgm:pt>
    <dgm:pt modelId="{B63FB001-3AB9-4588-B8CB-E46EE179B536}" type="pres">
      <dgm:prSet presAssocID="{58E77F64-0BF7-4D29-A720-909E01E72519}" presName="vert1" presStyleCnt="0"/>
      <dgm:spPr/>
    </dgm:pt>
    <dgm:pt modelId="{AB1617FC-6F1F-48C8-AE8E-ABBC2DFBF98F}" type="pres">
      <dgm:prSet presAssocID="{DE18F938-275A-48F6-9503-55F10E8C4AE8}" presName="thickLine" presStyleLbl="alignNode1" presStyleIdx="2" presStyleCnt="3" custLinFactNeighborX="-2564" custLinFactNeighborY="-94048"/>
      <dgm:spPr/>
    </dgm:pt>
    <dgm:pt modelId="{A539A3AA-E370-499D-9E06-87AA03F8DF2F}" type="pres">
      <dgm:prSet presAssocID="{DE18F938-275A-48F6-9503-55F10E8C4AE8}" presName="horz1" presStyleCnt="0"/>
      <dgm:spPr/>
    </dgm:pt>
    <dgm:pt modelId="{740E3B66-AA62-497D-8BE0-478E67E7C493}" type="pres">
      <dgm:prSet presAssocID="{DE18F938-275A-48F6-9503-55F10E8C4AE8}" presName="tx1" presStyleLbl="revTx" presStyleIdx="2" presStyleCnt="3" custScaleY="6669"/>
      <dgm:spPr/>
    </dgm:pt>
    <dgm:pt modelId="{082425E6-30EE-4229-B344-BDBE677F354A}" type="pres">
      <dgm:prSet presAssocID="{DE18F938-275A-48F6-9503-55F10E8C4AE8}" presName="vert1" presStyleCnt="0"/>
      <dgm:spPr/>
    </dgm:pt>
  </dgm:ptLst>
  <dgm:cxnLst>
    <dgm:cxn modelId="{713FED0A-37C3-44EB-BDC5-47E71A14C9C1}" type="presOf" srcId="{53EB22A8-8AC7-400E-A7A7-87D29DC2BE93}" destId="{F1E059CE-7A2E-4F13-8493-A20E95224581}" srcOrd="0" destOrd="0" presId="urn:microsoft.com/office/officeart/2008/layout/LinedList"/>
    <dgm:cxn modelId="{0A49B83A-3DE5-49C8-8150-84BBC388BF4D}" type="presOf" srcId="{58E77F64-0BF7-4D29-A720-909E01E72519}" destId="{A31B41E6-C863-4563-AB6A-5F5942B65F20}" srcOrd="0" destOrd="0" presId="urn:microsoft.com/office/officeart/2008/layout/LinedList"/>
    <dgm:cxn modelId="{097C3353-6CF7-4F6C-BF59-4CA0BAB77A2D}" type="presOf" srcId="{A87F47A1-CF5E-4197-A331-5CC6BF0D4875}" destId="{F349194D-E2D1-4C2F-B6BF-36386A0997C3}" srcOrd="0" destOrd="0" presId="urn:microsoft.com/office/officeart/2008/layout/LinedList"/>
    <dgm:cxn modelId="{FD9CF87F-EF96-48D6-B215-4F553C197223}" srcId="{A87F47A1-CF5E-4197-A331-5CC6BF0D4875}" destId="{DE18F938-275A-48F6-9503-55F10E8C4AE8}" srcOrd="2" destOrd="0" parTransId="{8653F1D2-9754-4678-B47E-DB0684953326}" sibTransId="{38CE8E08-F2E3-4851-B4FA-255BEC3FD8A0}"/>
    <dgm:cxn modelId="{8AD4458D-FFFF-4AAB-B882-9F7DC15A1875}" srcId="{A87F47A1-CF5E-4197-A331-5CC6BF0D4875}" destId="{53EB22A8-8AC7-400E-A7A7-87D29DC2BE93}" srcOrd="0" destOrd="0" parTransId="{E056802E-3107-4814-BF68-F7BE0C834E38}" sibTransId="{58A2B9F2-BA15-4D64-A391-98EDBA7FB584}"/>
    <dgm:cxn modelId="{6D7FC0A2-489E-4A92-A152-B48FCCD30DBA}" srcId="{A87F47A1-CF5E-4197-A331-5CC6BF0D4875}" destId="{58E77F64-0BF7-4D29-A720-909E01E72519}" srcOrd="1" destOrd="0" parTransId="{CAFFF8AE-AB1D-4124-BEF0-35BC0DB1CADC}" sibTransId="{4FCD3C83-EA91-4653-8868-B68101E2BA39}"/>
    <dgm:cxn modelId="{F03258DA-C115-4329-9C45-633D70046530}" type="presOf" srcId="{DE18F938-275A-48F6-9503-55F10E8C4AE8}" destId="{740E3B66-AA62-497D-8BE0-478E67E7C493}" srcOrd="0" destOrd="0" presId="urn:microsoft.com/office/officeart/2008/layout/LinedList"/>
    <dgm:cxn modelId="{31F79C0B-1706-4F7F-B9E8-A4C2DB972B55}" type="presParOf" srcId="{F349194D-E2D1-4C2F-B6BF-36386A0997C3}" destId="{A96AE7D6-D9FD-437F-B73A-F50DE02E1579}" srcOrd="0" destOrd="0" presId="urn:microsoft.com/office/officeart/2008/layout/LinedList"/>
    <dgm:cxn modelId="{5F7AB850-5039-4E34-A486-E56197F65008}" type="presParOf" srcId="{F349194D-E2D1-4C2F-B6BF-36386A0997C3}" destId="{BEBC1DD3-AE0B-4CC5-850B-8622DF0D1DFE}" srcOrd="1" destOrd="0" presId="urn:microsoft.com/office/officeart/2008/layout/LinedList"/>
    <dgm:cxn modelId="{BCA81D6C-3B9C-4F45-804C-B632FF4C3FB6}" type="presParOf" srcId="{BEBC1DD3-AE0B-4CC5-850B-8622DF0D1DFE}" destId="{F1E059CE-7A2E-4F13-8493-A20E95224581}" srcOrd="0" destOrd="0" presId="urn:microsoft.com/office/officeart/2008/layout/LinedList"/>
    <dgm:cxn modelId="{B50F585D-1310-483B-BDDF-A5C268BCD64F}" type="presParOf" srcId="{BEBC1DD3-AE0B-4CC5-850B-8622DF0D1DFE}" destId="{6AC2411A-40FE-4C8D-ADEF-71DF466BB573}" srcOrd="1" destOrd="0" presId="urn:microsoft.com/office/officeart/2008/layout/LinedList"/>
    <dgm:cxn modelId="{21C0975B-C028-491C-8F85-31A35F0CF9D7}" type="presParOf" srcId="{F349194D-E2D1-4C2F-B6BF-36386A0997C3}" destId="{DEDCBA91-978B-4D2C-96AE-011C5CAA301D}" srcOrd="2" destOrd="0" presId="urn:microsoft.com/office/officeart/2008/layout/LinedList"/>
    <dgm:cxn modelId="{BEDE47D3-75D3-43AF-9C0E-F20EFB0BCD9A}" type="presParOf" srcId="{F349194D-E2D1-4C2F-B6BF-36386A0997C3}" destId="{994B023E-3512-4EC6-9E7F-3BFC184D2E05}" srcOrd="3" destOrd="0" presId="urn:microsoft.com/office/officeart/2008/layout/LinedList"/>
    <dgm:cxn modelId="{8205EEBF-A149-462B-BDCE-1C563D6B39D3}" type="presParOf" srcId="{994B023E-3512-4EC6-9E7F-3BFC184D2E05}" destId="{A31B41E6-C863-4563-AB6A-5F5942B65F20}" srcOrd="0" destOrd="0" presId="urn:microsoft.com/office/officeart/2008/layout/LinedList"/>
    <dgm:cxn modelId="{0506F45C-4AD8-42D0-B900-A4932532F1F8}" type="presParOf" srcId="{994B023E-3512-4EC6-9E7F-3BFC184D2E05}" destId="{B63FB001-3AB9-4588-B8CB-E46EE179B536}" srcOrd="1" destOrd="0" presId="urn:microsoft.com/office/officeart/2008/layout/LinedList"/>
    <dgm:cxn modelId="{58827DAA-2BE8-4927-A4E1-1CB4BC72D712}" type="presParOf" srcId="{F349194D-E2D1-4C2F-B6BF-36386A0997C3}" destId="{AB1617FC-6F1F-48C8-AE8E-ABBC2DFBF98F}" srcOrd="4" destOrd="0" presId="urn:microsoft.com/office/officeart/2008/layout/LinedList"/>
    <dgm:cxn modelId="{9AAB3CDB-D081-4A1C-A8C6-4E3F3B095A27}" type="presParOf" srcId="{F349194D-E2D1-4C2F-B6BF-36386A0997C3}" destId="{A539A3AA-E370-499D-9E06-87AA03F8DF2F}" srcOrd="5" destOrd="0" presId="urn:microsoft.com/office/officeart/2008/layout/LinedList"/>
    <dgm:cxn modelId="{279C1A80-DB4E-4FBF-BE82-82E98277A08F}" type="presParOf" srcId="{A539A3AA-E370-499D-9E06-87AA03F8DF2F}" destId="{740E3B66-AA62-497D-8BE0-478E67E7C493}" srcOrd="0" destOrd="0" presId="urn:microsoft.com/office/officeart/2008/layout/LinedList"/>
    <dgm:cxn modelId="{D429796F-EC0E-418A-9F42-5016817440D6}" type="presParOf" srcId="{A539A3AA-E370-499D-9E06-87AA03F8DF2F}" destId="{082425E6-30EE-4229-B344-BDBE677F354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DCD25E8-F390-4FF2-902D-4EA5462B6CEA}" type="doc">
      <dgm:prSet loTypeId="urn:microsoft.com/office/officeart/2016/7/layout/RepeatingBendingProcessNew" loCatId="process" qsTypeId="urn:microsoft.com/office/officeart/2005/8/quickstyle/simple1" qsCatId="simple" csTypeId="urn:microsoft.com/office/officeart/2005/8/colors/accent1_2" csCatId="accent1" phldr="1"/>
      <dgm:spPr/>
      <dgm:t>
        <a:bodyPr/>
        <a:lstStyle/>
        <a:p>
          <a:endParaRPr lang="en-US"/>
        </a:p>
      </dgm:t>
    </dgm:pt>
    <dgm:pt modelId="{8B130E21-B489-4DEB-8ED8-1D95EAB06530}">
      <dgm:prSet/>
      <dgm:spPr/>
      <dgm:t>
        <a:bodyPr/>
        <a:lstStyle/>
        <a:p>
          <a:r>
            <a:rPr lang="en-US" dirty="0"/>
            <a:t>Financial Risk Roundtable Discussions presenting redefined landed cost forecast models</a:t>
          </a:r>
        </a:p>
      </dgm:t>
    </dgm:pt>
    <dgm:pt modelId="{4BCAE9C3-4451-4007-B0FF-8511BA10F855}" type="parTrans" cxnId="{E8B7E94F-CE2C-4585-972F-BA65659D8362}">
      <dgm:prSet/>
      <dgm:spPr/>
      <dgm:t>
        <a:bodyPr/>
        <a:lstStyle/>
        <a:p>
          <a:endParaRPr lang="en-US"/>
        </a:p>
      </dgm:t>
    </dgm:pt>
    <dgm:pt modelId="{A80DEF87-65C5-47EC-82E9-30E539DA781C}" type="sibTrans" cxnId="{E8B7E94F-CE2C-4585-972F-BA65659D8362}">
      <dgm:prSet/>
      <dgm:spPr/>
      <dgm:t>
        <a:bodyPr/>
        <a:lstStyle/>
        <a:p>
          <a:endParaRPr lang="en-US"/>
        </a:p>
      </dgm:t>
    </dgm:pt>
    <dgm:pt modelId="{07243E68-9DFE-4613-BB7E-3A411DF44F19}">
      <dgm:prSet/>
      <dgm:spPr/>
      <dgm:t>
        <a:bodyPr/>
        <a:lstStyle/>
        <a:p>
          <a:r>
            <a:rPr lang="en-US" dirty="0"/>
            <a:t>White House Advisory panel recommendation submissions for exemption status similar to the Oil industry as industry consortiums alignment efforts </a:t>
          </a:r>
        </a:p>
      </dgm:t>
    </dgm:pt>
    <dgm:pt modelId="{11EEFBD1-CAF0-4A17-B266-5207D7FBCE47}" type="parTrans" cxnId="{B383A599-A157-4AD5-832C-2F88BB235715}">
      <dgm:prSet/>
      <dgm:spPr/>
      <dgm:t>
        <a:bodyPr/>
        <a:lstStyle/>
        <a:p>
          <a:endParaRPr lang="en-US"/>
        </a:p>
      </dgm:t>
    </dgm:pt>
    <dgm:pt modelId="{398579A8-C41B-469F-93E0-4091E51D25FC}" type="sibTrans" cxnId="{B383A599-A157-4AD5-832C-2F88BB235715}">
      <dgm:prSet/>
      <dgm:spPr/>
      <dgm:t>
        <a:bodyPr/>
        <a:lstStyle/>
        <a:p>
          <a:endParaRPr lang="en-US"/>
        </a:p>
      </dgm:t>
    </dgm:pt>
    <dgm:pt modelId="{F41D442F-01E9-4317-BA58-BCB03C6CABD9}">
      <dgm:prSet/>
      <dgm:spPr/>
      <dgm:t>
        <a:bodyPr/>
        <a:lstStyle/>
        <a:p>
          <a:r>
            <a:rPr lang="en-US" dirty="0"/>
            <a:t>Procurement contract clause reviews for collaboration commitment exit options through the redefinition of forced majeure temporary  exit strategies</a:t>
          </a:r>
        </a:p>
      </dgm:t>
    </dgm:pt>
    <dgm:pt modelId="{752CD675-85BC-447B-AB19-942999A59FBC}" type="parTrans" cxnId="{0FC746B0-1C88-4DC8-A4DD-98740293AFB7}">
      <dgm:prSet/>
      <dgm:spPr/>
      <dgm:t>
        <a:bodyPr/>
        <a:lstStyle/>
        <a:p>
          <a:endParaRPr lang="en-US"/>
        </a:p>
      </dgm:t>
    </dgm:pt>
    <dgm:pt modelId="{3EC9AB2A-EEC5-4053-B302-0F34B1521963}" type="sibTrans" cxnId="{0FC746B0-1C88-4DC8-A4DD-98740293AFB7}">
      <dgm:prSet/>
      <dgm:spPr/>
      <dgm:t>
        <a:bodyPr/>
        <a:lstStyle/>
        <a:p>
          <a:endParaRPr lang="en-US"/>
        </a:p>
      </dgm:t>
    </dgm:pt>
    <dgm:pt modelId="{AB8CF2FA-15DC-410B-8864-EB5AF459FF94}">
      <dgm:prSet/>
      <dgm:spPr/>
      <dgm:t>
        <a:bodyPr/>
        <a:lstStyle/>
        <a:p>
          <a:r>
            <a:rPr lang="en-US" dirty="0"/>
            <a:t>Supplier stock availability from source countries of same supplier from alternative depots</a:t>
          </a:r>
        </a:p>
      </dgm:t>
    </dgm:pt>
    <dgm:pt modelId="{B236A5DF-AB0F-42AF-99A0-416C71A85CF8}" type="parTrans" cxnId="{02EA292C-60BB-4A99-8CF1-A1B959DB00E2}">
      <dgm:prSet/>
      <dgm:spPr/>
      <dgm:t>
        <a:bodyPr/>
        <a:lstStyle/>
        <a:p>
          <a:endParaRPr lang="en-US"/>
        </a:p>
      </dgm:t>
    </dgm:pt>
    <dgm:pt modelId="{A05DA39D-F7D7-425C-96CF-FC0ED5A09C65}" type="sibTrans" cxnId="{02EA292C-60BB-4A99-8CF1-A1B959DB00E2}">
      <dgm:prSet/>
      <dgm:spPr/>
      <dgm:t>
        <a:bodyPr/>
        <a:lstStyle/>
        <a:p>
          <a:endParaRPr lang="en-US"/>
        </a:p>
      </dgm:t>
    </dgm:pt>
    <dgm:pt modelId="{00C9EE6A-0783-44FA-A609-E4E8F589BBBD}">
      <dgm:prSet/>
      <dgm:spPr/>
      <dgm:t>
        <a:bodyPr/>
        <a:lstStyle/>
        <a:p>
          <a:r>
            <a:rPr lang="en-US" dirty="0"/>
            <a:t>Profit strategy re-alignment for public notice release</a:t>
          </a:r>
        </a:p>
      </dgm:t>
    </dgm:pt>
    <dgm:pt modelId="{CC434BB4-521F-4F9A-9B60-42EB72CE46AE}" type="parTrans" cxnId="{672EC434-4907-453D-97E8-22B5EA6B9C9E}">
      <dgm:prSet/>
      <dgm:spPr/>
      <dgm:t>
        <a:bodyPr/>
        <a:lstStyle/>
        <a:p>
          <a:endParaRPr lang="en-US"/>
        </a:p>
      </dgm:t>
    </dgm:pt>
    <dgm:pt modelId="{2E64EC74-2480-4B03-90AF-70A736D4A269}" type="sibTrans" cxnId="{672EC434-4907-453D-97E8-22B5EA6B9C9E}">
      <dgm:prSet/>
      <dgm:spPr/>
      <dgm:t>
        <a:bodyPr/>
        <a:lstStyle/>
        <a:p>
          <a:endParaRPr lang="en-US"/>
        </a:p>
      </dgm:t>
    </dgm:pt>
    <dgm:pt modelId="{83AE1283-50CF-43CB-8797-1477505546CE}">
      <dgm:prSet/>
      <dgm:spPr/>
      <dgm:t>
        <a:bodyPr/>
        <a:lstStyle/>
        <a:p>
          <a:r>
            <a:rPr lang="en-US" dirty="0"/>
            <a:t>Contingency plan amendments of emergency stock replenishment actions for the forecast period of time.</a:t>
          </a:r>
        </a:p>
      </dgm:t>
    </dgm:pt>
    <dgm:pt modelId="{384F69E6-88B2-49C3-9AB2-AEBE6AEB68FA}" type="parTrans" cxnId="{50FBE32E-E0BE-4781-B27D-DAF5CC0B339B}">
      <dgm:prSet/>
      <dgm:spPr/>
      <dgm:t>
        <a:bodyPr/>
        <a:lstStyle/>
        <a:p>
          <a:endParaRPr lang="en-US"/>
        </a:p>
      </dgm:t>
    </dgm:pt>
    <dgm:pt modelId="{1CAA9BE7-AAF1-43D2-8679-9DA6A69C6F3F}" type="sibTrans" cxnId="{50FBE32E-E0BE-4781-B27D-DAF5CC0B339B}">
      <dgm:prSet/>
      <dgm:spPr/>
      <dgm:t>
        <a:bodyPr/>
        <a:lstStyle/>
        <a:p>
          <a:endParaRPr lang="en-US"/>
        </a:p>
      </dgm:t>
    </dgm:pt>
    <dgm:pt modelId="{3F17E42E-ECD8-445C-9408-583A4685CF30}">
      <dgm:prSet/>
      <dgm:spPr/>
      <dgm:t>
        <a:bodyPr/>
        <a:lstStyle/>
        <a:p>
          <a:r>
            <a:rPr lang="en-US" dirty="0"/>
            <a:t>Prepare plan book however await the world financial reaction prior to price increase implementation to is US customer base targeted for February 10, 2025, assessment date.</a:t>
          </a:r>
        </a:p>
      </dgm:t>
    </dgm:pt>
    <dgm:pt modelId="{A8675D8A-AAB1-45E7-88FF-F180B86F93F0}" type="parTrans" cxnId="{FF95BAAB-8C5D-4EEA-A20C-3C32AF1BD258}">
      <dgm:prSet/>
      <dgm:spPr/>
      <dgm:t>
        <a:bodyPr/>
        <a:lstStyle/>
        <a:p>
          <a:endParaRPr lang="en-US"/>
        </a:p>
      </dgm:t>
    </dgm:pt>
    <dgm:pt modelId="{028D811A-7746-4894-A52C-E76DE3FE8CC3}" type="sibTrans" cxnId="{FF95BAAB-8C5D-4EEA-A20C-3C32AF1BD258}">
      <dgm:prSet/>
      <dgm:spPr/>
      <dgm:t>
        <a:bodyPr/>
        <a:lstStyle/>
        <a:p>
          <a:endParaRPr lang="en-US"/>
        </a:p>
      </dgm:t>
    </dgm:pt>
    <dgm:pt modelId="{80886B3C-BCBB-4D1C-839F-C635B027F4C5}" type="pres">
      <dgm:prSet presAssocID="{7DCD25E8-F390-4FF2-902D-4EA5462B6CEA}" presName="Name0" presStyleCnt="0">
        <dgm:presLayoutVars>
          <dgm:dir/>
          <dgm:resizeHandles val="exact"/>
        </dgm:presLayoutVars>
      </dgm:prSet>
      <dgm:spPr/>
    </dgm:pt>
    <dgm:pt modelId="{45C00FCC-AA60-4778-8B59-AB30EB92A71D}" type="pres">
      <dgm:prSet presAssocID="{8B130E21-B489-4DEB-8ED8-1D95EAB06530}" presName="node" presStyleLbl="node1" presStyleIdx="0" presStyleCnt="7" custScaleY="154201">
        <dgm:presLayoutVars>
          <dgm:bulletEnabled val="1"/>
        </dgm:presLayoutVars>
      </dgm:prSet>
      <dgm:spPr/>
    </dgm:pt>
    <dgm:pt modelId="{0543879C-7415-497C-922C-401E7B6E3846}" type="pres">
      <dgm:prSet presAssocID="{A80DEF87-65C5-47EC-82E9-30E539DA781C}" presName="sibTrans" presStyleLbl="sibTrans1D1" presStyleIdx="0" presStyleCnt="6"/>
      <dgm:spPr/>
    </dgm:pt>
    <dgm:pt modelId="{38871D18-13FD-478B-8D42-5D4EF3314ACF}" type="pres">
      <dgm:prSet presAssocID="{A80DEF87-65C5-47EC-82E9-30E539DA781C}" presName="connectorText" presStyleLbl="sibTrans1D1" presStyleIdx="0" presStyleCnt="6"/>
      <dgm:spPr/>
    </dgm:pt>
    <dgm:pt modelId="{7E91299B-FD81-45AE-843D-381C7C0F15F8}" type="pres">
      <dgm:prSet presAssocID="{07243E68-9DFE-4613-BB7E-3A411DF44F19}" presName="node" presStyleLbl="node1" presStyleIdx="1" presStyleCnt="7" custScaleY="145309">
        <dgm:presLayoutVars>
          <dgm:bulletEnabled val="1"/>
        </dgm:presLayoutVars>
      </dgm:prSet>
      <dgm:spPr/>
    </dgm:pt>
    <dgm:pt modelId="{07069749-5F31-4C06-84C7-357B03280628}" type="pres">
      <dgm:prSet presAssocID="{398579A8-C41B-469F-93E0-4091E51D25FC}" presName="sibTrans" presStyleLbl="sibTrans1D1" presStyleIdx="1" presStyleCnt="6"/>
      <dgm:spPr/>
    </dgm:pt>
    <dgm:pt modelId="{4FA01A04-A47F-4C9F-B9B0-DB87DC9E221C}" type="pres">
      <dgm:prSet presAssocID="{398579A8-C41B-469F-93E0-4091E51D25FC}" presName="connectorText" presStyleLbl="sibTrans1D1" presStyleIdx="1" presStyleCnt="6"/>
      <dgm:spPr/>
    </dgm:pt>
    <dgm:pt modelId="{993DC974-E1D9-4FEE-A216-7763CA17DC5D}" type="pres">
      <dgm:prSet presAssocID="{F41D442F-01E9-4317-BA58-BCB03C6CABD9}" presName="node" presStyleLbl="node1" presStyleIdx="2" presStyleCnt="7" custScaleY="145309">
        <dgm:presLayoutVars>
          <dgm:bulletEnabled val="1"/>
        </dgm:presLayoutVars>
      </dgm:prSet>
      <dgm:spPr/>
    </dgm:pt>
    <dgm:pt modelId="{CFCAE913-8D4F-4187-B03B-F3093F726AB0}" type="pres">
      <dgm:prSet presAssocID="{3EC9AB2A-EEC5-4053-B302-0F34B1521963}" presName="sibTrans" presStyleLbl="sibTrans1D1" presStyleIdx="2" presStyleCnt="6"/>
      <dgm:spPr/>
    </dgm:pt>
    <dgm:pt modelId="{A1DC8E39-684F-4EC4-B327-8D304F2C43EF}" type="pres">
      <dgm:prSet presAssocID="{3EC9AB2A-EEC5-4053-B302-0F34B1521963}" presName="connectorText" presStyleLbl="sibTrans1D1" presStyleIdx="2" presStyleCnt="6"/>
      <dgm:spPr/>
    </dgm:pt>
    <dgm:pt modelId="{6CC62B28-6B1F-4356-AA92-365359B17FA6}" type="pres">
      <dgm:prSet presAssocID="{AB8CF2FA-15DC-410B-8864-EB5AF459FF94}" presName="node" presStyleLbl="node1" presStyleIdx="3" presStyleCnt="7" custScaleY="138042">
        <dgm:presLayoutVars>
          <dgm:bulletEnabled val="1"/>
        </dgm:presLayoutVars>
      </dgm:prSet>
      <dgm:spPr/>
    </dgm:pt>
    <dgm:pt modelId="{C2A022C4-2598-4026-939D-935F5EB43E9A}" type="pres">
      <dgm:prSet presAssocID="{A05DA39D-F7D7-425C-96CF-FC0ED5A09C65}" presName="sibTrans" presStyleLbl="sibTrans1D1" presStyleIdx="3" presStyleCnt="6"/>
      <dgm:spPr/>
    </dgm:pt>
    <dgm:pt modelId="{290E6B65-60CE-43E9-88EA-4A8872F584C3}" type="pres">
      <dgm:prSet presAssocID="{A05DA39D-F7D7-425C-96CF-FC0ED5A09C65}" presName="connectorText" presStyleLbl="sibTrans1D1" presStyleIdx="3" presStyleCnt="6"/>
      <dgm:spPr/>
    </dgm:pt>
    <dgm:pt modelId="{A27B078E-D9BB-41E5-AADC-7341AFA48CF3}" type="pres">
      <dgm:prSet presAssocID="{00C9EE6A-0783-44FA-A609-E4E8F589BBBD}" presName="node" presStyleLbl="node1" presStyleIdx="4" presStyleCnt="7" custScaleY="137999">
        <dgm:presLayoutVars>
          <dgm:bulletEnabled val="1"/>
        </dgm:presLayoutVars>
      </dgm:prSet>
      <dgm:spPr/>
    </dgm:pt>
    <dgm:pt modelId="{FC46FD38-AF19-405C-AB45-DF616E6C857D}" type="pres">
      <dgm:prSet presAssocID="{2E64EC74-2480-4B03-90AF-70A736D4A269}" presName="sibTrans" presStyleLbl="sibTrans1D1" presStyleIdx="4" presStyleCnt="6"/>
      <dgm:spPr/>
    </dgm:pt>
    <dgm:pt modelId="{FF43FCD0-212C-4904-8D6A-2CF78E653B87}" type="pres">
      <dgm:prSet presAssocID="{2E64EC74-2480-4B03-90AF-70A736D4A269}" presName="connectorText" presStyleLbl="sibTrans1D1" presStyleIdx="4" presStyleCnt="6"/>
      <dgm:spPr/>
    </dgm:pt>
    <dgm:pt modelId="{08558D56-676C-4D76-A2E1-B541BC14B70B}" type="pres">
      <dgm:prSet presAssocID="{83AE1283-50CF-43CB-8797-1477505546CE}" presName="node" presStyleLbl="node1" presStyleIdx="5" presStyleCnt="7" custScaleY="127756">
        <dgm:presLayoutVars>
          <dgm:bulletEnabled val="1"/>
        </dgm:presLayoutVars>
      </dgm:prSet>
      <dgm:spPr/>
    </dgm:pt>
    <dgm:pt modelId="{47EA3518-468A-4A8C-B52C-78873361E05A}" type="pres">
      <dgm:prSet presAssocID="{1CAA9BE7-AAF1-43D2-8679-9DA6A69C6F3F}" presName="sibTrans" presStyleLbl="sibTrans1D1" presStyleIdx="5" presStyleCnt="6"/>
      <dgm:spPr/>
    </dgm:pt>
    <dgm:pt modelId="{8444F7A5-646C-42C2-B19D-8C721F1D24EA}" type="pres">
      <dgm:prSet presAssocID="{1CAA9BE7-AAF1-43D2-8679-9DA6A69C6F3F}" presName="connectorText" presStyleLbl="sibTrans1D1" presStyleIdx="5" presStyleCnt="6"/>
      <dgm:spPr/>
    </dgm:pt>
    <dgm:pt modelId="{DBB0D707-897A-4E46-A388-087D54E876FF}" type="pres">
      <dgm:prSet presAssocID="{3F17E42E-ECD8-445C-9408-583A4685CF30}" presName="node" presStyleLbl="node1" presStyleIdx="6" presStyleCnt="7" custScaleY="131391">
        <dgm:presLayoutVars>
          <dgm:bulletEnabled val="1"/>
        </dgm:presLayoutVars>
      </dgm:prSet>
      <dgm:spPr/>
    </dgm:pt>
  </dgm:ptLst>
  <dgm:cxnLst>
    <dgm:cxn modelId="{6C28170C-0BAE-43F1-821B-FDA4E2C5448D}" type="presOf" srcId="{398579A8-C41B-469F-93E0-4091E51D25FC}" destId="{4FA01A04-A47F-4C9F-B9B0-DB87DC9E221C}" srcOrd="1" destOrd="0" presId="urn:microsoft.com/office/officeart/2016/7/layout/RepeatingBendingProcessNew"/>
    <dgm:cxn modelId="{02EA292C-60BB-4A99-8CF1-A1B959DB00E2}" srcId="{7DCD25E8-F390-4FF2-902D-4EA5462B6CEA}" destId="{AB8CF2FA-15DC-410B-8864-EB5AF459FF94}" srcOrd="3" destOrd="0" parTransId="{B236A5DF-AB0F-42AF-99A0-416C71A85CF8}" sibTransId="{A05DA39D-F7D7-425C-96CF-FC0ED5A09C65}"/>
    <dgm:cxn modelId="{D689A32E-B5C1-46D6-91B2-648EBA8DCB60}" type="presOf" srcId="{A80DEF87-65C5-47EC-82E9-30E539DA781C}" destId="{0543879C-7415-497C-922C-401E7B6E3846}" srcOrd="0" destOrd="0" presId="urn:microsoft.com/office/officeart/2016/7/layout/RepeatingBendingProcessNew"/>
    <dgm:cxn modelId="{50FBE32E-E0BE-4781-B27D-DAF5CC0B339B}" srcId="{7DCD25E8-F390-4FF2-902D-4EA5462B6CEA}" destId="{83AE1283-50CF-43CB-8797-1477505546CE}" srcOrd="5" destOrd="0" parTransId="{384F69E6-88B2-49C3-9AB2-AEBE6AEB68FA}" sibTransId="{1CAA9BE7-AAF1-43D2-8679-9DA6A69C6F3F}"/>
    <dgm:cxn modelId="{672EC434-4907-453D-97E8-22B5EA6B9C9E}" srcId="{7DCD25E8-F390-4FF2-902D-4EA5462B6CEA}" destId="{00C9EE6A-0783-44FA-A609-E4E8F589BBBD}" srcOrd="4" destOrd="0" parTransId="{CC434BB4-521F-4F9A-9B60-42EB72CE46AE}" sibTransId="{2E64EC74-2480-4B03-90AF-70A736D4A269}"/>
    <dgm:cxn modelId="{2B95D967-669B-4E8F-8A9D-6EBDBC75C7B9}" type="presOf" srcId="{07243E68-9DFE-4613-BB7E-3A411DF44F19}" destId="{7E91299B-FD81-45AE-843D-381C7C0F15F8}" srcOrd="0" destOrd="0" presId="urn:microsoft.com/office/officeart/2016/7/layout/RepeatingBendingProcessNew"/>
    <dgm:cxn modelId="{5D91EC4D-03FB-417A-BA51-A2AF828D9515}" type="presOf" srcId="{2E64EC74-2480-4B03-90AF-70A736D4A269}" destId="{FC46FD38-AF19-405C-AB45-DF616E6C857D}" srcOrd="0" destOrd="0" presId="urn:microsoft.com/office/officeart/2016/7/layout/RepeatingBendingProcessNew"/>
    <dgm:cxn modelId="{E8B7E94F-CE2C-4585-972F-BA65659D8362}" srcId="{7DCD25E8-F390-4FF2-902D-4EA5462B6CEA}" destId="{8B130E21-B489-4DEB-8ED8-1D95EAB06530}" srcOrd="0" destOrd="0" parTransId="{4BCAE9C3-4451-4007-B0FF-8511BA10F855}" sibTransId="{A80DEF87-65C5-47EC-82E9-30E539DA781C}"/>
    <dgm:cxn modelId="{6C13EF55-C1FE-45A2-9A37-4F827617EAE7}" type="presOf" srcId="{3EC9AB2A-EEC5-4053-B302-0F34B1521963}" destId="{A1DC8E39-684F-4EC4-B327-8D304F2C43EF}" srcOrd="1" destOrd="0" presId="urn:microsoft.com/office/officeart/2016/7/layout/RepeatingBendingProcessNew"/>
    <dgm:cxn modelId="{FD100E76-9A5D-493F-9B50-E0FA2B25BE21}" type="presOf" srcId="{3EC9AB2A-EEC5-4053-B302-0F34B1521963}" destId="{CFCAE913-8D4F-4187-B03B-F3093F726AB0}" srcOrd="0" destOrd="0" presId="urn:microsoft.com/office/officeart/2016/7/layout/RepeatingBendingProcessNew"/>
    <dgm:cxn modelId="{CEE6578D-055A-4D10-9D71-9C4E61872F8B}" type="presOf" srcId="{2E64EC74-2480-4B03-90AF-70A736D4A269}" destId="{FF43FCD0-212C-4904-8D6A-2CF78E653B87}" srcOrd="1" destOrd="0" presId="urn:microsoft.com/office/officeart/2016/7/layout/RepeatingBendingProcessNew"/>
    <dgm:cxn modelId="{B383A599-A157-4AD5-832C-2F88BB235715}" srcId="{7DCD25E8-F390-4FF2-902D-4EA5462B6CEA}" destId="{07243E68-9DFE-4613-BB7E-3A411DF44F19}" srcOrd="1" destOrd="0" parTransId="{11EEFBD1-CAF0-4A17-B266-5207D7FBCE47}" sibTransId="{398579A8-C41B-469F-93E0-4091E51D25FC}"/>
    <dgm:cxn modelId="{51755C9B-A265-4412-96AA-E3FEC47BB9DD}" type="presOf" srcId="{83AE1283-50CF-43CB-8797-1477505546CE}" destId="{08558D56-676C-4D76-A2E1-B541BC14B70B}" srcOrd="0" destOrd="0" presId="urn:microsoft.com/office/officeart/2016/7/layout/RepeatingBendingProcessNew"/>
    <dgm:cxn modelId="{DFA6DBA1-81F0-4E7A-A188-C378E405C077}" type="presOf" srcId="{1CAA9BE7-AAF1-43D2-8679-9DA6A69C6F3F}" destId="{47EA3518-468A-4A8C-B52C-78873361E05A}" srcOrd="0" destOrd="0" presId="urn:microsoft.com/office/officeart/2016/7/layout/RepeatingBendingProcessNew"/>
    <dgm:cxn modelId="{FF95BAAB-8C5D-4EEA-A20C-3C32AF1BD258}" srcId="{7DCD25E8-F390-4FF2-902D-4EA5462B6CEA}" destId="{3F17E42E-ECD8-445C-9408-583A4685CF30}" srcOrd="6" destOrd="0" parTransId="{A8675D8A-AAB1-45E7-88FF-F180B86F93F0}" sibTransId="{028D811A-7746-4894-A52C-E76DE3FE8CC3}"/>
    <dgm:cxn modelId="{0FC746B0-1C88-4DC8-A4DD-98740293AFB7}" srcId="{7DCD25E8-F390-4FF2-902D-4EA5462B6CEA}" destId="{F41D442F-01E9-4317-BA58-BCB03C6CABD9}" srcOrd="2" destOrd="0" parTransId="{752CD675-85BC-447B-AB19-942999A59FBC}" sibTransId="{3EC9AB2A-EEC5-4053-B302-0F34B1521963}"/>
    <dgm:cxn modelId="{CC99E2B3-B6B3-4847-ACA9-71E1885158C4}" type="presOf" srcId="{398579A8-C41B-469F-93E0-4091E51D25FC}" destId="{07069749-5F31-4C06-84C7-357B03280628}" srcOrd="0" destOrd="0" presId="urn:microsoft.com/office/officeart/2016/7/layout/RepeatingBendingProcessNew"/>
    <dgm:cxn modelId="{BBB6EFB7-75BE-4037-ABEB-4A5BBD98F2D6}" type="presOf" srcId="{1CAA9BE7-AAF1-43D2-8679-9DA6A69C6F3F}" destId="{8444F7A5-646C-42C2-B19D-8C721F1D24EA}" srcOrd="1" destOrd="0" presId="urn:microsoft.com/office/officeart/2016/7/layout/RepeatingBendingProcessNew"/>
    <dgm:cxn modelId="{EBEA21B9-F635-47CC-8A42-23398C12F9E8}" type="presOf" srcId="{AB8CF2FA-15DC-410B-8864-EB5AF459FF94}" destId="{6CC62B28-6B1F-4356-AA92-365359B17FA6}" srcOrd="0" destOrd="0" presId="urn:microsoft.com/office/officeart/2016/7/layout/RepeatingBendingProcessNew"/>
    <dgm:cxn modelId="{39938EBD-B731-4840-BB7F-482C8B840A63}" type="presOf" srcId="{A05DA39D-F7D7-425C-96CF-FC0ED5A09C65}" destId="{C2A022C4-2598-4026-939D-935F5EB43E9A}" srcOrd="0" destOrd="0" presId="urn:microsoft.com/office/officeart/2016/7/layout/RepeatingBendingProcessNew"/>
    <dgm:cxn modelId="{C0B0E4C9-C106-43A5-99B9-F0CCD58558F9}" type="presOf" srcId="{A80DEF87-65C5-47EC-82E9-30E539DA781C}" destId="{38871D18-13FD-478B-8D42-5D4EF3314ACF}" srcOrd="1" destOrd="0" presId="urn:microsoft.com/office/officeart/2016/7/layout/RepeatingBendingProcessNew"/>
    <dgm:cxn modelId="{C60821D4-AD78-48F9-8984-6E2D01F0F4A5}" type="presOf" srcId="{7DCD25E8-F390-4FF2-902D-4EA5462B6CEA}" destId="{80886B3C-BCBB-4D1C-839F-C635B027F4C5}" srcOrd="0" destOrd="0" presId="urn:microsoft.com/office/officeart/2016/7/layout/RepeatingBendingProcessNew"/>
    <dgm:cxn modelId="{04DDFEE1-3F9D-4D1C-B113-13C03054E197}" type="presOf" srcId="{3F17E42E-ECD8-445C-9408-583A4685CF30}" destId="{DBB0D707-897A-4E46-A388-087D54E876FF}" srcOrd="0" destOrd="0" presId="urn:microsoft.com/office/officeart/2016/7/layout/RepeatingBendingProcessNew"/>
    <dgm:cxn modelId="{DE5B02F3-420E-4BC0-8409-FEBA575D89D3}" type="presOf" srcId="{8B130E21-B489-4DEB-8ED8-1D95EAB06530}" destId="{45C00FCC-AA60-4778-8B59-AB30EB92A71D}" srcOrd="0" destOrd="0" presId="urn:microsoft.com/office/officeart/2016/7/layout/RepeatingBendingProcessNew"/>
    <dgm:cxn modelId="{179BD4F5-3A65-40EE-B334-3E420821B0F6}" type="presOf" srcId="{00C9EE6A-0783-44FA-A609-E4E8F589BBBD}" destId="{A27B078E-D9BB-41E5-AADC-7341AFA48CF3}" srcOrd="0" destOrd="0" presId="urn:microsoft.com/office/officeart/2016/7/layout/RepeatingBendingProcessNew"/>
    <dgm:cxn modelId="{972FD0FC-0058-4DE1-9182-12588C575A35}" type="presOf" srcId="{F41D442F-01E9-4317-BA58-BCB03C6CABD9}" destId="{993DC974-E1D9-4FEE-A216-7763CA17DC5D}" srcOrd="0" destOrd="0" presId="urn:microsoft.com/office/officeart/2016/7/layout/RepeatingBendingProcessNew"/>
    <dgm:cxn modelId="{9862F5FE-EF18-40CF-AB03-9BD995FFD93A}" type="presOf" srcId="{A05DA39D-F7D7-425C-96CF-FC0ED5A09C65}" destId="{290E6B65-60CE-43E9-88EA-4A8872F584C3}" srcOrd="1" destOrd="0" presId="urn:microsoft.com/office/officeart/2016/7/layout/RepeatingBendingProcessNew"/>
    <dgm:cxn modelId="{F750D4FF-AD94-4112-9D90-20A744F9CA4F}" type="presParOf" srcId="{80886B3C-BCBB-4D1C-839F-C635B027F4C5}" destId="{45C00FCC-AA60-4778-8B59-AB30EB92A71D}" srcOrd="0" destOrd="0" presId="urn:microsoft.com/office/officeart/2016/7/layout/RepeatingBendingProcessNew"/>
    <dgm:cxn modelId="{B272CB0C-F276-4D8C-96FE-05558777455B}" type="presParOf" srcId="{80886B3C-BCBB-4D1C-839F-C635B027F4C5}" destId="{0543879C-7415-497C-922C-401E7B6E3846}" srcOrd="1" destOrd="0" presId="urn:microsoft.com/office/officeart/2016/7/layout/RepeatingBendingProcessNew"/>
    <dgm:cxn modelId="{5DE0B0DD-283A-402C-821F-5F752162925A}" type="presParOf" srcId="{0543879C-7415-497C-922C-401E7B6E3846}" destId="{38871D18-13FD-478B-8D42-5D4EF3314ACF}" srcOrd="0" destOrd="0" presId="urn:microsoft.com/office/officeart/2016/7/layout/RepeatingBendingProcessNew"/>
    <dgm:cxn modelId="{94475996-6C89-46E7-92CC-DCDC54D17676}" type="presParOf" srcId="{80886B3C-BCBB-4D1C-839F-C635B027F4C5}" destId="{7E91299B-FD81-45AE-843D-381C7C0F15F8}" srcOrd="2" destOrd="0" presId="urn:microsoft.com/office/officeart/2016/7/layout/RepeatingBendingProcessNew"/>
    <dgm:cxn modelId="{77BFC38D-DBAD-4F3F-A3D2-32DEFA99B845}" type="presParOf" srcId="{80886B3C-BCBB-4D1C-839F-C635B027F4C5}" destId="{07069749-5F31-4C06-84C7-357B03280628}" srcOrd="3" destOrd="0" presId="urn:microsoft.com/office/officeart/2016/7/layout/RepeatingBendingProcessNew"/>
    <dgm:cxn modelId="{0F3D78EF-CDD1-4EA1-AC8C-31E3A4AA5E3F}" type="presParOf" srcId="{07069749-5F31-4C06-84C7-357B03280628}" destId="{4FA01A04-A47F-4C9F-B9B0-DB87DC9E221C}" srcOrd="0" destOrd="0" presId="urn:microsoft.com/office/officeart/2016/7/layout/RepeatingBendingProcessNew"/>
    <dgm:cxn modelId="{11916BAF-957E-40F8-A4D1-F08DD0AFC143}" type="presParOf" srcId="{80886B3C-BCBB-4D1C-839F-C635B027F4C5}" destId="{993DC974-E1D9-4FEE-A216-7763CA17DC5D}" srcOrd="4" destOrd="0" presId="urn:microsoft.com/office/officeart/2016/7/layout/RepeatingBendingProcessNew"/>
    <dgm:cxn modelId="{7783403E-562D-4D4D-B4A3-B36367B6F9E4}" type="presParOf" srcId="{80886B3C-BCBB-4D1C-839F-C635B027F4C5}" destId="{CFCAE913-8D4F-4187-B03B-F3093F726AB0}" srcOrd="5" destOrd="0" presId="urn:microsoft.com/office/officeart/2016/7/layout/RepeatingBendingProcessNew"/>
    <dgm:cxn modelId="{0274AA75-ABA7-4510-AC05-F1FD56AC48BE}" type="presParOf" srcId="{CFCAE913-8D4F-4187-B03B-F3093F726AB0}" destId="{A1DC8E39-684F-4EC4-B327-8D304F2C43EF}" srcOrd="0" destOrd="0" presId="urn:microsoft.com/office/officeart/2016/7/layout/RepeatingBendingProcessNew"/>
    <dgm:cxn modelId="{48E79C85-FBA5-4AA2-AE98-BBB0DB07F25F}" type="presParOf" srcId="{80886B3C-BCBB-4D1C-839F-C635B027F4C5}" destId="{6CC62B28-6B1F-4356-AA92-365359B17FA6}" srcOrd="6" destOrd="0" presId="urn:microsoft.com/office/officeart/2016/7/layout/RepeatingBendingProcessNew"/>
    <dgm:cxn modelId="{DD64AFDD-3829-493C-B254-CB3A360D182C}" type="presParOf" srcId="{80886B3C-BCBB-4D1C-839F-C635B027F4C5}" destId="{C2A022C4-2598-4026-939D-935F5EB43E9A}" srcOrd="7" destOrd="0" presId="urn:microsoft.com/office/officeart/2016/7/layout/RepeatingBendingProcessNew"/>
    <dgm:cxn modelId="{C0A5C90B-DAA2-4695-BA09-492A333DAAD6}" type="presParOf" srcId="{C2A022C4-2598-4026-939D-935F5EB43E9A}" destId="{290E6B65-60CE-43E9-88EA-4A8872F584C3}" srcOrd="0" destOrd="0" presId="urn:microsoft.com/office/officeart/2016/7/layout/RepeatingBendingProcessNew"/>
    <dgm:cxn modelId="{68D10C59-62CD-4EF0-ADDB-F4536CE94D29}" type="presParOf" srcId="{80886B3C-BCBB-4D1C-839F-C635B027F4C5}" destId="{A27B078E-D9BB-41E5-AADC-7341AFA48CF3}" srcOrd="8" destOrd="0" presId="urn:microsoft.com/office/officeart/2016/7/layout/RepeatingBendingProcessNew"/>
    <dgm:cxn modelId="{E72B12D5-E801-489C-B89D-E636324B43F8}" type="presParOf" srcId="{80886B3C-BCBB-4D1C-839F-C635B027F4C5}" destId="{FC46FD38-AF19-405C-AB45-DF616E6C857D}" srcOrd="9" destOrd="0" presId="urn:microsoft.com/office/officeart/2016/7/layout/RepeatingBendingProcessNew"/>
    <dgm:cxn modelId="{1C4A531C-080B-4980-9264-8E2DDB0E21D3}" type="presParOf" srcId="{FC46FD38-AF19-405C-AB45-DF616E6C857D}" destId="{FF43FCD0-212C-4904-8D6A-2CF78E653B87}" srcOrd="0" destOrd="0" presId="urn:microsoft.com/office/officeart/2016/7/layout/RepeatingBendingProcessNew"/>
    <dgm:cxn modelId="{7E76C9EA-8BA2-417F-8BAB-D516BDCE2A46}" type="presParOf" srcId="{80886B3C-BCBB-4D1C-839F-C635B027F4C5}" destId="{08558D56-676C-4D76-A2E1-B541BC14B70B}" srcOrd="10" destOrd="0" presId="urn:microsoft.com/office/officeart/2016/7/layout/RepeatingBendingProcessNew"/>
    <dgm:cxn modelId="{0EE7C4D1-A660-4FAA-9712-76A79C9708B7}" type="presParOf" srcId="{80886B3C-BCBB-4D1C-839F-C635B027F4C5}" destId="{47EA3518-468A-4A8C-B52C-78873361E05A}" srcOrd="11" destOrd="0" presId="urn:microsoft.com/office/officeart/2016/7/layout/RepeatingBendingProcessNew"/>
    <dgm:cxn modelId="{9FE09AFF-06F5-447E-ABC8-C7BFFE015DEB}" type="presParOf" srcId="{47EA3518-468A-4A8C-B52C-78873361E05A}" destId="{8444F7A5-646C-42C2-B19D-8C721F1D24EA}" srcOrd="0" destOrd="0" presId="urn:microsoft.com/office/officeart/2016/7/layout/RepeatingBendingProcessNew"/>
    <dgm:cxn modelId="{28D8349D-6259-43F9-82F0-0BC992845739}" type="presParOf" srcId="{80886B3C-BCBB-4D1C-839F-C635B027F4C5}" destId="{DBB0D707-897A-4E46-A388-087D54E876FF}" srcOrd="1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7F47A1-CF5E-4197-A331-5CC6BF0D487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3EB22A8-8AC7-400E-A7A7-87D29DC2BE93}">
      <dgm:prSet/>
      <dgm:spPr/>
      <dgm:t>
        <a:bodyPr/>
        <a:lstStyle/>
        <a:p>
          <a:r>
            <a:rPr lang="en-US"/>
            <a:t>China 301 Tax increase from 25% to 50%</a:t>
          </a:r>
        </a:p>
      </dgm:t>
    </dgm:pt>
    <dgm:pt modelId="{E056802E-3107-4814-BF68-F7BE0C834E38}" type="parTrans" cxnId="{8AD4458D-FFFF-4AAB-B882-9F7DC15A1875}">
      <dgm:prSet/>
      <dgm:spPr/>
      <dgm:t>
        <a:bodyPr/>
        <a:lstStyle/>
        <a:p>
          <a:endParaRPr lang="en-US"/>
        </a:p>
      </dgm:t>
    </dgm:pt>
    <dgm:pt modelId="{58A2B9F2-BA15-4D64-A391-98EDBA7FB584}" type="sibTrans" cxnId="{8AD4458D-FFFF-4AAB-B882-9F7DC15A1875}">
      <dgm:prSet/>
      <dgm:spPr/>
      <dgm:t>
        <a:bodyPr/>
        <a:lstStyle/>
        <a:p>
          <a:endParaRPr lang="en-US"/>
        </a:p>
      </dgm:t>
    </dgm:pt>
    <dgm:pt modelId="{58E77F64-0BF7-4D29-A720-909E01E72519}">
      <dgm:prSet/>
      <dgm:spPr/>
      <dgm:t>
        <a:bodyPr/>
        <a:lstStyle/>
        <a:p>
          <a:r>
            <a:rPr lang="en-US"/>
            <a:t>Universal Tax implementation of 10%-20% of import value</a:t>
          </a:r>
        </a:p>
      </dgm:t>
    </dgm:pt>
    <dgm:pt modelId="{CAFFF8AE-AB1D-4124-BEF0-35BC0DB1CADC}" type="parTrans" cxnId="{6D7FC0A2-489E-4A92-A152-B48FCCD30DBA}">
      <dgm:prSet/>
      <dgm:spPr/>
      <dgm:t>
        <a:bodyPr/>
        <a:lstStyle/>
        <a:p>
          <a:endParaRPr lang="en-US"/>
        </a:p>
      </dgm:t>
    </dgm:pt>
    <dgm:pt modelId="{4FCD3C83-EA91-4653-8868-B68101E2BA39}" type="sibTrans" cxnId="{6D7FC0A2-489E-4A92-A152-B48FCCD30DBA}">
      <dgm:prSet/>
      <dgm:spPr/>
      <dgm:t>
        <a:bodyPr/>
        <a:lstStyle/>
        <a:p>
          <a:endParaRPr lang="en-US"/>
        </a:p>
      </dgm:t>
    </dgm:pt>
    <dgm:pt modelId="{DE18F938-275A-48F6-9503-55F10E8C4AE8}">
      <dgm:prSet/>
      <dgm:spPr/>
      <dgm:t>
        <a:bodyPr/>
        <a:lstStyle/>
        <a:p>
          <a:r>
            <a:rPr lang="en-US"/>
            <a:t>New division of Department of Treasury –External Revenue Service </a:t>
          </a:r>
        </a:p>
      </dgm:t>
    </dgm:pt>
    <dgm:pt modelId="{8653F1D2-9754-4678-B47E-DB0684953326}" type="parTrans" cxnId="{FD9CF87F-EF96-48D6-B215-4F553C197223}">
      <dgm:prSet/>
      <dgm:spPr/>
      <dgm:t>
        <a:bodyPr/>
        <a:lstStyle/>
        <a:p>
          <a:endParaRPr lang="en-US"/>
        </a:p>
      </dgm:t>
    </dgm:pt>
    <dgm:pt modelId="{38CE8E08-F2E3-4851-B4FA-255BEC3FD8A0}" type="sibTrans" cxnId="{FD9CF87F-EF96-48D6-B215-4F553C197223}">
      <dgm:prSet/>
      <dgm:spPr/>
      <dgm:t>
        <a:bodyPr/>
        <a:lstStyle/>
        <a:p>
          <a:endParaRPr lang="en-US"/>
        </a:p>
      </dgm:t>
    </dgm:pt>
    <dgm:pt modelId="{DEFEBB65-CF82-46D7-9F7E-2348E4A22527}" type="pres">
      <dgm:prSet presAssocID="{A87F47A1-CF5E-4197-A331-5CC6BF0D4875}" presName="hierChild1" presStyleCnt="0">
        <dgm:presLayoutVars>
          <dgm:chPref val="1"/>
          <dgm:dir/>
          <dgm:animOne val="branch"/>
          <dgm:animLvl val="lvl"/>
          <dgm:resizeHandles/>
        </dgm:presLayoutVars>
      </dgm:prSet>
      <dgm:spPr/>
    </dgm:pt>
    <dgm:pt modelId="{933B13FF-1F85-43ED-97BE-41280C1912F7}" type="pres">
      <dgm:prSet presAssocID="{53EB22A8-8AC7-400E-A7A7-87D29DC2BE93}" presName="hierRoot1" presStyleCnt="0"/>
      <dgm:spPr/>
    </dgm:pt>
    <dgm:pt modelId="{11E09328-88AD-4DED-9B32-D6866592DF89}" type="pres">
      <dgm:prSet presAssocID="{53EB22A8-8AC7-400E-A7A7-87D29DC2BE93}" presName="composite" presStyleCnt="0"/>
      <dgm:spPr/>
    </dgm:pt>
    <dgm:pt modelId="{739B879E-F1BE-44D1-9F28-2EBE41EFE900}" type="pres">
      <dgm:prSet presAssocID="{53EB22A8-8AC7-400E-A7A7-87D29DC2BE93}" presName="background" presStyleLbl="node0" presStyleIdx="0" presStyleCnt="3"/>
      <dgm:spPr/>
    </dgm:pt>
    <dgm:pt modelId="{3CC0D55F-7DCA-4C3F-89ED-1DCBFC2A6402}" type="pres">
      <dgm:prSet presAssocID="{53EB22A8-8AC7-400E-A7A7-87D29DC2BE93}" presName="text" presStyleLbl="fgAcc0" presStyleIdx="0" presStyleCnt="3">
        <dgm:presLayoutVars>
          <dgm:chPref val="3"/>
        </dgm:presLayoutVars>
      </dgm:prSet>
      <dgm:spPr/>
    </dgm:pt>
    <dgm:pt modelId="{58D2346C-CC3B-4188-A48E-3220EB4D2A4B}" type="pres">
      <dgm:prSet presAssocID="{53EB22A8-8AC7-400E-A7A7-87D29DC2BE93}" presName="hierChild2" presStyleCnt="0"/>
      <dgm:spPr/>
    </dgm:pt>
    <dgm:pt modelId="{413C8AD4-B027-411E-BA95-9A59D1949C19}" type="pres">
      <dgm:prSet presAssocID="{58E77F64-0BF7-4D29-A720-909E01E72519}" presName="hierRoot1" presStyleCnt="0"/>
      <dgm:spPr/>
    </dgm:pt>
    <dgm:pt modelId="{6F380AE5-A384-4BA0-88F1-3BFBE22E5FBB}" type="pres">
      <dgm:prSet presAssocID="{58E77F64-0BF7-4D29-A720-909E01E72519}" presName="composite" presStyleCnt="0"/>
      <dgm:spPr/>
    </dgm:pt>
    <dgm:pt modelId="{12B91397-9BE4-4F13-B6F1-15394AB8C431}" type="pres">
      <dgm:prSet presAssocID="{58E77F64-0BF7-4D29-A720-909E01E72519}" presName="background" presStyleLbl="node0" presStyleIdx="1" presStyleCnt="3"/>
      <dgm:spPr/>
    </dgm:pt>
    <dgm:pt modelId="{FC693845-198B-4224-987F-3E19E205B4E0}" type="pres">
      <dgm:prSet presAssocID="{58E77F64-0BF7-4D29-A720-909E01E72519}" presName="text" presStyleLbl="fgAcc0" presStyleIdx="1" presStyleCnt="3">
        <dgm:presLayoutVars>
          <dgm:chPref val="3"/>
        </dgm:presLayoutVars>
      </dgm:prSet>
      <dgm:spPr/>
    </dgm:pt>
    <dgm:pt modelId="{5429D64C-190D-415F-A657-3C091647C3F8}" type="pres">
      <dgm:prSet presAssocID="{58E77F64-0BF7-4D29-A720-909E01E72519}" presName="hierChild2" presStyleCnt="0"/>
      <dgm:spPr/>
    </dgm:pt>
    <dgm:pt modelId="{7237F40D-C5D8-4A5C-A805-5C8825FDBB3E}" type="pres">
      <dgm:prSet presAssocID="{DE18F938-275A-48F6-9503-55F10E8C4AE8}" presName="hierRoot1" presStyleCnt="0"/>
      <dgm:spPr/>
    </dgm:pt>
    <dgm:pt modelId="{4FFD9377-B133-407D-939B-3D9AE92D6647}" type="pres">
      <dgm:prSet presAssocID="{DE18F938-275A-48F6-9503-55F10E8C4AE8}" presName="composite" presStyleCnt="0"/>
      <dgm:spPr/>
    </dgm:pt>
    <dgm:pt modelId="{A890F511-2113-4678-B3B3-73F57AEA98EC}" type="pres">
      <dgm:prSet presAssocID="{DE18F938-275A-48F6-9503-55F10E8C4AE8}" presName="background" presStyleLbl="node0" presStyleIdx="2" presStyleCnt="3"/>
      <dgm:spPr/>
    </dgm:pt>
    <dgm:pt modelId="{9C45D9A1-CD3F-4345-B8FD-44B682DE85A4}" type="pres">
      <dgm:prSet presAssocID="{DE18F938-275A-48F6-9503-55F10E8C4AE8}" presName="text" presStyleLbl="fgAcc0" presStyleIdx="2" presStyleCnt="3">
        <dgm:presLayoutVars>
          <dgm:chPref val="3"/>
        </dgm:presLayoutVars>
      </dgm:prSet>
      <dgm:spPr/>
    </dgm:pt>
    <dgm:pt modelId="{BA04C398-166D-4FDA-B0B7-F7944443CD5E}" type="pres">
      <dgm:prSet presAssocID="{DE18F938-275A-48F6-9503-55F10E8C4AE8}" presName="hierChild2" presStyleCnt="0"/>
      <dgm:spPr/>
    </dgm:pt>
  </dgm:ptLst>
  <dgm:cxnLst>
    <dgm:cxn modelId="{FD9CF87F-EF96-48D6-B215-4F553C197223}" srcId="{A87F47A1-CF5E-4197-A331-5CC6BF0D4875}" destId="{DE18F938-275A-48F6-9503-55F10E8C4AE8}" srcOrd="2" destOrd="0" parTransId="{8653F1D2-9754-4678-B47E-DB0684953326}" sibTransId="{38CE8E08-F2E3-4851-B4FA-255BEC3FD8A0}"/>
    <dgm:cxn modelId="{8AD4458D-FFFF-4AAB-B882-9F7DC15A1875}" srcId="{A87F47A1-CF5E-4197-A331-5CC6BF0D4875}" destId="{53EB22A8-8AC7-400E-A7A7-87D29DC2BE93}" srcOrd="0" destOrd="0" parTransId="{E056802E-3107-4814-BF68-F7BE0C834E38}" sibTransId="{58A2B9F2-BA15-4D64-A391-98EDBA7FB584}"/>
    <dgm:cxn modelId="{6D7FC0A2-489E-4A92-A152-B48FCCD30DBA}" srcId="{A87F47A1-CF5E-4197-A331-5CC6BF0D4875}" destId="{58E77F64-0BF7-4D29-A720-909E01E72519}" srcOrd="1" destOrd="0" parTransId="{CAFFF8AE-AB1D-4124-BEF0-35BC0DB1CADC}" sibTransId="{4FCD3C83-EA91-4653-8868-B68101E2BA39}"/>
    <dgm:cxn modelId="{DB49D7AA-C328-4BC2-AC0F-33F981A3C915}" type="presOf" srcId="{A87F47A1-CF5E-4197-A331-5CC6BF0D4875}" destId="{DEFEBB65-CF82-46D7-9F7E-2348E4A22527}" srcOrd="0" destOrd="0" presId="urn:microsoft.com/office/officeart/2005/8/layout/hierarchy1"/>
    <dgm:cxn modelId="{FE12B9AE-CA5C-4A0C-BCEE-B89BC89A4741}" type="presOf" srcId="{DE18F938-275A-48F6-9503-55F10E8C4AE8}" destId="{9C45D9A1-CD3F-4345-B8FD-44B682DE85A4}" srcOrd="0" destOrd="0" presId="urn:microsoft.com/office/officeart/2005/8/layout/hierarchy1"/>
    <dgm:cxn modelId="{F9EB23DE-3C7E-433A-8512-752F1E4459CB}" type="presOf" srcId="{53EB22A8-8AC7-400E-A7A7-87D29DC2BE93}" destId="{3CC0D55F-7DCA-4C3F-89ED-1DCBFC2A6402}" srcOrd="0" destOrd="0" presId="urn:microsoft.com/office/officeart/2005/8/layout/hierarchy1"/>
    <dgm:cxn modelId="{E0EDB7F9-92C6-474F-A624-41E33CD7E7B3}" type="presOf" srcId="{58E77F64-0BF7-4D29-A720-909E01E72519}" destId="{FC693845-198B-4224-987F-3E19E205B4E0}" srcOrd="0" destOrd="0" presId="urn:microsoft.com/office/officeart/2005/8/layout/hierarchy1"/>
    <dgm:cxn modelId="{A08D7027-7B58-45B2-A806-41FB7C664459}" type="presParOf" srcId="{DEFEBB65-CF82-46D7-9F7E-2348E4A22527}" destId="{933B13FF-1F85-43ED-97BE-41280C1912F7}" srcOrd="0" destOrd="0" presId="urn:microsoft.com/office/officeart/2005/8/layout/hierarchy1"/>
    <dgm:cxn modelId="{0E97728D-0C7E-40A7-9FFC-70C5FD7DB02A}" type="presParOf" srcId="{933B13FF-1F85-43ED-97BE-41280C1912F7}" destId="{11E09328-88AD-4DED-9B32-D6866592DF89}" srcOrd="0" destOrd="0" presId="urn:microsoft.com/office/officeart/2005/8/layout/hierarchy1"/>
    <dgm:cxn modelId="{455787FD-B336-4597-BB4D-49A82B78003F}" type="presParOf" srcId="{11E09328-88AD-4DED-9B32-D6866592DF89}" destId="{739B879E-F1BE-44D1-9F28-2EBE41EFE900}" srcOrd="0" destOrd="0" presId="urn:microsoft.com/office/officeart/2005/8/layout/hierarchy1"/>
    <dgm:cxn modelId="{83F7C821-4F47-4F68-83A8-0560D03F42B9}" type="presParOf" srcId="{11E09328-88AD-4DED-9B32-D6866592DF89}" destId="{3CC0D55F-7DCA-4C3F-89ED-1DCBFC2A6402}" srcOrd="1" destOrd="0" presId="urn:microsoft.com/office/officeart/2005/8/layout/hierarchy1"/>
    <dgm:cxn modelId="{7D0C2125-4E11-4852-9568-5BA90723ED85}" type="presParOf" srcId="{933B13FF-1F85-43ED-97BE-41280C1912F7}" destId="{58D2346C-CC3B-4188-A48E-3220EB4D2A4B}" srcOrd="1" destOrd="0" presId="urn:microsoft.com/office/officeart/2005/8/layout/hierarchy1"/>
    <dgm:cxn modelId="{9DECB941-2F2E-44F1-8F6D-6F30F053BE3E}" type="presParOf" srcId="{DEFEBB65-CF82-46D7-9F7E-2348E4A22527}" destId="{413C8AD4-B027-411E-BA95-9A59D1949C19}" srcOrd="1" destOrd="0" presId="urn:microsoft.com/office/officeart/2005/8/layout/hierarchy1"/>
    <dgm:cxn modelId="{203CAA5F-0AEB-4132-AC66-0F6C822DCF56}" type="presParOf" srcId="{413C8AD4-B027-411E-BA95-9A59D1949C19}" destId="{6F380AE5-A384-4BA0-88F1-3BFBE22E5FBB}" srcOrd="0" destOrd="0" presId="urn:microsoft.com/office/officeart/2005/8/layout/hierarchy1"/>
    <dgm:cxn modelId="{F3621ED7-830B-43D9-9775-B6C2E391D9A2}" type="presParOf" srcId="{6F380AE5-A384-4BA0-88F1-3BFBE22E5FBB}" destId="{12B91397-9BE4-4F13-B6F1-15394AB8C431}" srcOrd="0" destOrd="0" presId="urn:microsoft.com/office/officeart/2005/8/layout/hierarchy1"/>
    <dgm:cxn modelId="{6A825BAB-6E91-4EDF-B521-4AFF1E3AE882}" type="presParOf" srcId="{6F380AE5-A384-4BA0-88F1-3BFBE22E5FBB}" destId="{FC693845-198B-4224-987F-3E19E205B4E0}" srcOrd="1" destOrd="0" presId="urn:microsoft.com/office/officeart/2005/8/layout/hierarchy1"/>
    <dgm:cxn modelId="{459B0DC7-7B95-4D77-AC29-76401B056D0D}" type="presParOf" srcId="{413C8AD4-B027-411E-BA95-9A59D1949C19}" destId="{5429D64C-190D-415F-A657-3C091647C3F8}" srcOrd="1" destOrd="0" presId="urn:microsoft.com/office/officeart/2005/8/layout/hierarchy1"/>
    <dgm:cxn modelId="{669865C7-271F-4267-A360-0155236D6451}" type="presParOf" srcId="{DEFEBB65-CF82-46D7-9F7E-2348E4A22527}" destId="{7237F40D-C5D8-4A5C-A805-5C8825FDBB3E}" srcOrd="2" destOrd="0" presId="urn:microsoft.com/office/officeart/2005/8/layout/hierarchy1"/>
    <dgm:cxn modelId="{185A54F9-03E8-40B9-B579-5FA072BB3968}" type="presParOf" srcId="{7237F40D-C5D8-4A5C-A805-5C8825FDBB3E}" destId="{4FFD9377-B133-407D-939B-3D9AE92D6647}" srcOrd="0" destOrd="0" presId="urn:microsoft.com/office/officeart/2005/8/layout/hierarchy1"/>
    <dgm:cxn modelId="{31456D39-9867-4BFB-B831-384188CDD2F1}" type="presParOf" srcId="{4FFD9377-B133-407D-939B-3D9AE92D6647}" destId="{A890F511-2113-4678-B3B3-73F57AEA98EC}" srcOrd="0" destOrd="0" presId="urn:microsoft.com/office/officeart/2005/8/layout/hierarchy1"/>
    <dgm:cxn modelId="{CBD3A118-9AB1-41F6-A196-7D24A9BDCAB0}" type="presParOf" srcId="{4FFD9377-B133-407D-939B-3D9AE92D6647}" destId="{9C45D9A1-CD3F-4345-B8FD-44B682DE85A4}" srcOrd="1" destOrd="0" presId="urn:microsoft.com/office/officeart/2005/8/layout/hierarchy1"/>
    <dgm:cxn modelId="{1EBD6AAB-3155-4A8E-80C5-65E72ACB3262}" type="presParOf" srcId="{7237F40D-C5D8-4A5C-A805-5C8825FDBB3E}" destId="{BA04C398-166D-4FDA-B0B7-F7944443CD5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B0C41D-9B9A-4D47-9374-85B8F5DD9AF3}"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3A64F9E-D9BA-47AA-A346-3A967EE0D6CE}">
      <dgm:prSet/>
      <dgm:spPr/>
      <dgm:t>
        <a:bodyPr/>
        <a:lstStyle/>
        <a:p>
          <a:pPr>
            <a:lnSpc>
              <a:spcPct val="100000"/>
            </a:lnSpc>
          </a:pPr>
          <a:r>
            <a:rPr lang="en-US" dirty="0"/>
            <a:t>The Trump administration implemented a 25% tax on Canadian produced goods as a separate tax under current effective March 4, 2025</a:t>
          </a:r>
        </a:p>
      </dgm:t>
    </dgm:pt>
    <dgm:pt modelId="{66A8BC46-6513-4894-BEC2-7E77CA7DB126}" type="parTrans" cxnId="{7A516467-FFF5-4172-BC85-39664C0DFE40}">
      <dgm:prSet/>
      <dgm:spPr/>
      <dgm:t>
        <a:bodyPr/>
        <a:lstStyle/>
        <a:p>
          <a:endParaRPr lang="en-US"/>
        </a:p>
      </dgm:t>
    </dgm:pt>
    <dgm:pt modelId="{9AFDC3B4-14D9-468D-9FD4-2399D0F2D10C}" type="sibTrans" cxnId="{7A516467-FFF5-4172-BC85-39664C0DFE40}">
      <dgm:prSet/>
      <dgm:spPr/>
      <dgm:t>
        <a:bodyPr/>
        <a:lstStyle/>
        <a:p>
          <a:pPr>
            <a:lnSpc>
              <a:spcPct val="100000"/>
            </a:lnSpc>
          </a:pPr>
          <a:endParaRPr lang="en-US"/>
        </a:p>
      </dgm:t>
    </dgm:pt>
    <dgm:pt modelId="{145E1692-C65F-410F-BF7D-CDE7A16C4A0B}">
      <dgm:prSet/>
      <dgm:spPr/>
      <dgm:t>
        <a:bodyPr/>
        <a:lstStyle/>
        <a:p>
          <a:pPr>
            <a:lnSpc>
              <a:spcPct val="100000"/>
            </a:lnSpc>
          </a:pPr>
          <a:r>
            <a:rPr lang="en-US" dirty="0"/>
            <a:t>Goods eligible for USMCA benefits are deferred  from additional 25% duty payment until April 2, 2025 </a:t>
          </a:r>
        </a:p>
      </dgm:t>
    </dgm:pt>
    <dgm:pt modelId="{CD742324-754A-4B66-9A98-34E5557DB973}" type="parTrans" cxnId="{284E0375-44F0-46D9-ACE3-BF1C5C953649}">
      <dgm:prSet/>
      <dgm:spPr/>
      <dgm:t>
        <a:bodyPr/>
        <a:lstStyle/>
        <a:p>
          <a:endParaRPr lang="en-US"/>
        </a:p>
      </dgm:t>
    </dgm:pt>
    <dgm:pt modelId="{0CB85ED9-F1FB-469B-98CE-B1DDD8984D8E}" type="sibTrans" cxnId="{284E0375-44F0-46D9-ACE3-BF1C5C953649}">
      <dgm:prSet/>
      <dgm:spPr/>
      <dgm:t>
        <a:bodyPr/>
        <a:lstStyle/>
        <a:p>
          <a:pPr>
            <a:lnSpc>
              <a:spcPct val="100000"/>
            </a:lnSpc>
          </a:pPr>
          <a:endParaRPr lang="en-US"/>
        </a:p>
      </dgm:t>
    </dgm:pt>
    <dgm:pt modelId="{C7A3FB8F-52E5-459A-8D30-7E912BC0AD7F}">
      <dgm:prSet/>
      <dgm:spPr/>
      <dgm:t>
        <a:bodyPr/>
        <a:lstStyle/>
        <a:p>
          <a:pPr>
            <a:lnSpc>
              <a:spcPct val="100000"/>
            </a:lnSpc>
          </a:pPr>
          <a:r>
            <a:rPr lang="en-US" dirty="0"/>
            <a:t>The USMCA agreement is not an eligible platform  to avoid these new taxes as considered a separate tax rather than ad valorem duty tax, however deferment eligibility is the immediate existing benefit.</a:t>
          </a:r>
        </a:p>
      </dgm:t>
    </dgm:pt>
    <dgm:pt modelId="{E766E5FE-AB9A-467F-A81E-A2D50E6895AC}" type="parTrans" cxnId="{A442D558-A28A-49C7-960C-DDF5A673BD2C}">
      <dgm:prSet/>
      <dgm:spPr/>
      <dgm:t>
        <a:bodyPr/>
        <a:lstStyle/>
        <a:p>
          <a:endParaRPr lang="en-US"/>
        </a:p>
      </dgm:t>
    </dgm:pt>
    <dgm:pt modelId="{AD75EF33-C9EB-47C9-9E25-91EA3BA81FC1}" type="sibTrans" cxnId="{A442D558-A28A-49C7-960C-DDF5A673BD2C}">
      <dgm:prSet/>
      <dgm:spPr/>
      <dgm:t>
        <a:bodyPr/>
        <a:lstStyle/>
        <a:p>
          <a:pPr>
            <a:lnSpc>
              <a:spcPct val="100000"/>
            </a:lnSpc>
          </a:pPr>
          <a:endParaRPr lang="en-US"/>
        </a:p>
      </dgm:t>
    </dgm:pt>
    <dgm:pt modelId="{348C1085-AB23-46EB-A3C0-A1545142BD9B}">
      <dgm:prSet/>
      <dgm:spPr/>
      <dgm:t>
        <a:bodyPr/>
        <a:lstStyle/>
        <a:p>
          <a:pPr>
            <a:lnSpc>
              <a:spcPct val="100000"/>
            </a:lnSpc>
          </a:pPr>
          <a:r>
            <a:rPr lang="en-US" dirty="0"/>
            <a:t>IMMEX and Maquiladora benefits remain a separate tax benefit, however,  does not avoid the new taxes imposed on Mexican origin products.</a:t>
          </a:r>
        </a:p>
      </dgm:t>
    </dgm:pt>
    <dgm:pt modelId="{12132B9E-CD86-4428-A0F8-91ACF1C6F1A1}" type="parTrans" cxnId="{7FC85408-4303-41D1-A6E5-F7C828B27B97}">
      <dgm:prSet/>
      <dgm:spPr/>
      <dgm:t>
        <a:bodyPr/>
        <a:lstStyle/>
        <a:p>
          <a:endParaRPr lang="en-US"/>
        </a:p>
      </dgm:t>
    </dgm:pt>
    <dgm:pt modelId="{ED6C96B8-2447-4808-94CC-ABDCD2E4AE47}" type="sibTrans" cxnId="{7FC85408-4303-41D1-A6E5-F7C828B27B97}">
      <dgm:prSet/>
      <dgm:spPr/>
      <dgm:t>
        <a:bodyPr/>
        <a:lstStyle/>
        <a:p>
          <a:endParaRPr lang="en-US"/>
        </a:p>
      </dgm:t>
    </dgm:pt>
    <dgm:pt modelId="{18C428CB-0D86-4ED6-A053-C52BF8565AD0}" type="pres">
      <dgm:prSet presAssocID="{23B0C41D-9B9A-4D47-9374-85B8F5DD9AF3}" presName="root" presStyleCnt="0">
        <dgm:presLayoutVars>
          <dgm:dir/>
          <dgm:resizeHandles val="exact"/>
        </dgm:presLayoutVars>
      </dgm:prSet>
      <dgm:spPr/>
    </dgm:pt>
    <dgm:pt modelId="{EF385A46-4A39-4E2B-BAD1-A822B67C6785}" type="pres">
      <dgm:prSet presAssocID="{C3A64F9E-D9BA-47AA-A346-3A967EE0D6CE}" presName="compNode" presStyleCnt="0"/>
      <dgm:spPr/>
    </dgm:pt>
    <dgm:pt modelId="{F61679EB-7073-49E0-8AA2-27EC9027B8ED}" type="pres">
      <dgm:prSet presAssocID="{C3A64F9E-D9BA-47AA-A346-3A967EE0D6CE}" presName="bgRect" presStyleLbl="bgShp" presStyleIdx="0" presStyleCnt="4"/>
      <dgm:spPr/>
    </dgm:pt>
    <dgm:pt modelId="{7FB469B0-3547-4CA0-BFDA-7FD850135E6E}" type="pres">
      <dgm:prSet presAssocID="{C3A64F9E-D9BA-47AA-A346-3A967EE0D6C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Ruble"/>
        </a:ext>
      </dgm:extLst>
    </dgm:pt>
    <dgm:pt modelId="{9557215F-0CF4-4560-B010-D2BDDD8A138E}" type="pres">
      <dgm:prSet presAssocID="{C3A64F9E-D9BA-47AA-A346-3A967EE0D6CE}" presName="spaceRect" presStyleCnt="0"/>
      <dgm:spPr/>
    </dgm:pt>
    <dgm:pt modelId="{875ABC7A-D9F7-4AC9-A9A1-371DE7B1D3E2}" type="pres">
      <dgm:prSet presAssocID="{C3A64F9E-D9BA-47AA-A346-3A967EE0D6CE}" presName="parTx" presStyleLbl="revTx" presStyleIdx="0" presStyleCnt="4">
        <dgm:presLayoutVars>
          <dgm:chMax val="0"/>
          <dgm:chPref val="0"/>
        </dgm:presLayoutVars>
      </dgm:prSet>
      <dgm:spPr/>
    </dgm:pt>
    <dgm:pt modelId="{FD79C1BB-910C-4BE7-98C2-B8A0D5D806F0}" type="pres">
      <dgm:prSet presAssocID="{9AFDC3B4-14D9-468D-9FD4-2399D0F2D10C}" presName="sibTrans" presStyleCnt="0"/>
      <dgm:spPr/>
    </dgm:pt>
    <dgm:pt modelId="{26FD606A-9A61-4153-8022-5230625F4241}" type="pres">
      <dgm:prSet presAssocID="{145E1692-C65F-410F-BF7D-CDE7A16C4A0B}" presName="compNode" presStyleCnt="0"/>
      <dgm:spPr/>
    </dgm:pt>
    <dgm:pt modelId="{D8302FB8-899D-4E44-B2CD-A25D8FCC2BAE}" type="pres">
      <dgm:prSet presAssocID="{145E1692-C65F-410F-BF7D-CDE7A16C4A0B}" presName="bgRect" presStyleLbl="bgShp" presStyleIdx="1" presStyleCnt="4"/>
      <dgm:spPr/>
    </dgm:pt>
    <dgm:pt modelId="{E272510E-1B21-44BF-98BD-3D60C4C33133}" type="pres">
      <dgm:prSet presAssocID="{145E1692-C65F-410F-BF7D-CDE7A16C4A0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nk Check"/>
        </a:ext>
      </dgm:extLst>
    </dgm:pt>
    <dgm:pt modelId="{4525300D-9045-4A7E-9C61-CF2D0856D93B}" type="pres">
      <dgm:prSet presAssocID="{145E1692-C65F-410F-BF7D-CDE7A16C4A0B}" presName="spaceRect" presStyleCnt="0"/>
      <dgm:spPr/>
    </dgm:pt>
    <dgm:pt modelId="{E18050D8-DA31-4F0C-84CD-7F53A69E8109}" type="pres">
      <dgm:prSet presAssocID="{145E1692-C65F-410F-BF7D-CDE7A16C4A0B}" presName="parTx" presStyleLbl="revTx" presStyleIdx="1" presStyleCnt="4">
        <dgm:presLayoutVars>
          <dgm:chMax val="0"/>
          <dgm:chPref val="0"/>
        </dgm:presLayoutVars>
      </dgm:prSet>
      <dgm:spPr/>
    </dgm:pt>
    <dgm:pt modelId="{2C79C93C-2C82-42D4-A2C1-B879330A3D26}" type="pres">
      <dgm:prSet presAssocID="{0CB85ED9-F1FB-469B-98CE-B1DDD8984D8E}" presName="sibTrans" presStyleCnt="0"/>
      <dgm:spPr/>
    </dgm:pt>
    <dgm:pt modelId="{60367E7D-52EE-46A2-9A3A-23E7060D148A}" type="pres">
      <dgm:prSet presAssocID="{C7A3FB8F-52E5-459A-8D30-7E912BC0AD7F}" presName="compNode" presStyleCnt="0"/>
      <dgm:spPr/>
    </dgm:pt>
    <dgm:pt modelId="{3ABF8DB5-6108-4783-81A0-E9CE8A304E07}" type="pres">
      <dgm:prSet presAssocID="{C7A3FB8F-52E5-459A-8D30-7E912BC0AD7F}" presName="bgRect" presStyleLbl="bgShp" presStyleIdx="2" presStyleCnt="4"/>
      <dgm:spPr/>
    </dgm:pt>
    <dgm:pt modelId="{E21B3385-8463-4AE9-AD8F-B0D3058BCB71}" type="pres">
      <dgm:prSet presAssocID="{C7A3FB8F-52E5-459A-8D30-7E912BC0AD7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ollar"/>
        </a:ext>
      </dgm:extLst>
    </dgm:pt>
    <dgm:pt modelId="{E38ACBBE-BB77-4179-BEC5-BC5541AA9214}" type="pres">
      <dgm:prSet presAssocID="{C7A3FB8F-52E5-459A-8D30-7E912BC0AD7F}" presName="spaceRect" presStyleCnt="0"/>
      <dgm:spPr/>
    </dgm:pt>
    <dgm:pt modelId="{4FB12069-AC2B-4C48-9786-3CB71C58E610}" type="pres">
      <dgm:prSet presAssocID="{C7A3FB8F-52E5-459A-8D30-7E912BC0AD7F}" presName="parTx" presStyleLbl="revTx" presStyleIdx="2" presStyleCnt="4">
        <dgm:presLayoutVars>
          <dgm:chMax val="0"/>
          <dgm:chPref val="0"/>
        </dgm:presLayoutVars>
      </dgm:prSet>
      <dgm:spPr/>
    </dgm:pt>
    <dgm:pt modelId="{019262F7-3F57-4F81-9DB7-43FFB1742A58}" type="pres">
      <dgm:prSet presAssocID="{AD75EF33-C9EB-47C9-9E25-91EA3BA81FC1}" presName="sibTrans" presStyleCnt="0"/>
      <dgm:spPr/>
    </dgm:pt>
    <dgm:pt modelId="{6A2C94C3-2986-4BF8-99E1-A4A3F3B4FF91}" type="pres">
      <dgm:prSet presAssocID="{348C1085-AB23-46EB-A3C0-A1545142BD9B}" presName="compNode" presStyleCnt="0"/>
      <dgm:spPr/>
    </dgm:pt>
    <dgm:pt modelId="{B9528F35-DE43-4494-A97C-8CE8747C24F3}" type="pres">
      <dgm:prSet presAssocID="{348C1085-AB23-46EB-A3C0-A1545142BD9B}" presName="bgRect" presStyleLbl="bgShp" presStyleIdx="3" presStyleCnt="4"/>
      <dgm:spPr/>
    </dgm:pt>
    <dgm:pt modelId="{96773761-AA40-465E-B8A3-1BD90F87510C}" type="pres">
      <dgm:prSet presAssocID="{348C1085-AB23-46EB-A3C0-A1545142BD9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Irritant"/>
        </a:ext>
      </dgm:extLst>
    </dgm:pt>
    <dgm:pt modelId="{F1F6AC00-D68C-4B6C-BC9D-B280948B7AFC}" type="pres">
      <dgm:prSet presAssocID="{348C1085-AB23-46EB-A3C0-A1545142BD9B}" presName="spaceRect" presStyleCnt="0"/>
      <dgm:spPr/>
    </dgm:pt>
    <dgm:pt modelId="{375AAEBF-A2BB-4352-80DA-31EADCCA7C6F}" type="pres">
      <dgm:prSet presAssocID="{348C1085-AB23-46EB-A3C0-A1545142BD9B}" presName="parTx" presStyleLbl="revTx" presStyleIdx="3" presStyleCnt="4">
        <dgm:presLayoutVars>
          <dgm:chMax val="0"/>
          <dgm:chPref val="0"/>
        </dgm:presLayoutVars>
      </dgm:prSet>
      <dgm:spPr/>
    </dgm:pt>
  </dgm:ptLst>
  <dgm:cxnLst>
    <dgm:cxn modelId="{7FC85408-4303-41D1-A6E5-F7C828B27B97}" srcId="{23B0C41D-9B9A-4D47-9374-85B8F5DD9AF3}" destId="{348C1085-AB23-46EB-A3C0-A1545142BD9B}" srcOrd="3" destOrd="0" parTransId="{12132B9E-CD86-4428-A0F8-91ACF1C6F1A1}" sibTransId="{ED6C96B8-2447-4808-94CC-ABDCD2E4AE47}"/>
    <dgm:cxn modelId="{7A516467-FFF5-4172-BC85-39664C0DFE40}" srcId="{23B0C41D-9B9A-4D47-9374-85B8F5DD9AF3}" destId="{C3A64F9E-D9BA-47AA-A346-3A967EE0D6CE}" srcOrd="0" destOrd="0" parTransId="{66A8BC46-6513-4894-BEC2-7E77CA7DB126}" sibTransId="{9AFDC3B4-14D9-468D-9FD4-2399D0F2D10C}"/>
    <dgm:cxn modelId="{C4CFA947-312D-4D72-9EB8-D6D6142FFF82}" type="presOf" srcId="{145E1692-C65F-410F-BF7D-CDE7A16C4A0B}" destId="{E18050D8-DA31-4F0C-84CD-7F53A69E8109}" srcOrd="0" destOrd="0" presId="urn:microsoft.com/office/officeart/2018/2/layout/IconVerticalSolidList"/>
    <dgm:cxn modelId="{A002B450-420F-497C-A59A-926311B95791}" type="presOf" srcId="{C7A3FB8F-52E5-459A-8D30-7E912BC0AD7F}" destId="{4FB12069-AC2B-4C48-9786-3CB71C58E610}" srcOrd="0" destOrd="0" presId="urn:microsoft.com/office/officeart/2018/2/layout/IconVerticalSolidList"/>
    <dgm:cxn modelId="{284E0375-44F0-46D9-ACE3-BF1C5C953649}" srcId="{23B0C41D-9B9A-4D47-9374-85B8F5DD9AF3}" destId="{145E1692-C65F-410F-BF7D-CDE7A16C4A0B}" srcOrd="1" destOrd="0" parTransId="{CD742324-754A-4B66-9A98-34E5557DB973}" sibTransId="{0CB85ED9-F1FB-469B-98CE-B1DDD8984D8E}"/>
    <dgm:cxn modelId="{A442D558-A28A-49C7-960C-DDF5A673BD2C}" srcId="{23B0C41D-9B9A-4D47-9374-85B8F5DD9AF3}" destId="{C7A3FB8F-52E5-459A-8D30-7E912BC0AD7F}" srcOrd="2" destOrd="0" parTransId="{E766E5FE-AB9A-467F-A81E-A2D50E6895AC}" sibTransId="{AD75EF33-C9EB-47C9-9E25-91EA3BA81FC1}"/>
    <dgm:cxn modelId="{0ADCD3BB-359D-4523-A1F0-20833935C7F2}" type="presOf" srcId="{23B0C41D-9B9A-4D47-9374-85B8F5DD9AF3}" destId="{18C428CB-0D86-4ED6-A053-C52BF8565AD0}" srcOrd="0" destOrd="0" presId="urn:microsoft.com/office/officeart/2018/2/layout/IconVerticalSolidList"/>
    <dgm:cxn modelId="{F19A42C6-1410-404C-BD01-B937B5C2856E}" type="presOf" srcId="{348C1085-AB23-46EB-A3C0-A1545142BD9B}" destId="{375AAEBF-A2BB-4352-80DA-31EADCCA7C6F}" srcOrd="0" destOrd="0" presId="urn:microsoft.com/office/officeart/2018/2/layout/IconVerticalSolidList"/>
    <dgm:cxn modelId="{BAE72CF9-EE51-4415-9B05-95A7AA0089A1}" type="presOf" srcId="{C3A64F9E-D9BA-47AA-A346-3A967EE0D6CE}" destId="{875ABC7A-D9F7-4AC9-A9A1-371DE7B1D3E2}" srcOrd="0" destOrd="0" presId="urn:microsoft.com/office/officeart/2018/2/layout/IconVerticalSolidList"/>
    <dgm:cxn modelId="{F327BA2B-6325-46AD-B2B7-2486B431337B}" type="presParOf" srcId="{18C428CB-0D86-4ED6-A053-C52BF8565AD0}" destId="{EF385A46-4A39-4E2B-BAD1-A822B67C6785}" srcOrd="0" destOrd="0" presId="urn:microsoft.com/office/officeart/2018/2/layout/IconVerticalSolidList"/>
    <dgm:cxn modelId="{40B7E272-EFE8-4162-9BF6-6A597C913185}" type="presParOf" srcId="{EF385A46-4A39-4E2B-BAD1-A822B67C6785}" destId="{F61679EB-7073-49E0-8AA2-27EC9027B8ED}" srcOrd="0" destOrd="0" presId="urn:microsoft.com/office/officeart/2018/2/layout/IconVerticalSolidList"/>
    <dgm:cxn modelId="{941B90DD-DA4B-43EC-8958-9BFCECDE280E}" type="presParOf" srcId="{EF385A46-4A39-4E2B-BAD1-A822B67C6785}" destId="{7FB469B0-3547-4CA0-BFDA-7FD850135E6E}" srcOrd="1" destOrd="0" presId="urn:microsoft.com/office/officeart/2018/2/layout/IconVerticalSolidList"/>
    <dgm:cxn modelId="{18E5F511-09C6-4E74-9FC4-989B27F36D5B}" type="presParOf" srcId="{EF385A46-4A39-4E2B-BAD1-A822B67C6785}" destId="{9557215F-0CF4-4560-B010-D2BDDD8A138E}" srcOrd="2" destOrd="0" presId="urn:microsoft.com/office/officeart/2018/2/layout/IconVerticalSolidList"/>
    <dgm:cxn modelId="{C6C1FEE1-47F2-4D51-A43E-22779A8A1830}" type="presParOf" srcId="{EF385A46-4A39-4E2B-BAD1-A822B67C6785}" destId="{875ABC7A-D9F7-4AC9-A9A1-371DE7B1D3E2}" srcOrd="3" destOrd="0" presId="urn:microsoft.com/office/officeart/2018/2/layout/IconVerticalSolidList"/>
    <dgm:cxn modelId="{7488FF62-7FAF-4A9F-A8E0-B5A50DE6FF19}" type="presParOf" srcId="{18C428CB-0D86-4ED6-A053-C52BF8565AD0}" destId="{FD79C1BB-910C-4BE7-98C2-B8A0D5D806F0}" srcOrd="1" destOrd="0" presId="urn:microsoft.com/office/officeart/2018/2/layout/IconVerticalSolidList"/>
    <dgm:cxn modelId="{3424E987-A221-4FB4-9927-8E63FD35C5D3}" type="presParOf" srcId="{18C428CB-0D86-4ED6-A053-C52BF8565AD0}" destId="{26FD606A-9A61-4153-8022-5230625F4241}" srcOrd="2" destOrd="0" presId="urn:microsoft.com/office/officeart/2018/2/layout/IconVerticalSolidList"/>
    <dgm:cxn modelId="{3550DF59-519C-44DB-AC9F-93607583A96A}" type="presParOf" srcId="{26FD606A-9A61-4153-8022-5230625F4241}" destId="{D8302FB8-899D-4E44-B2CD-A25D8FCC2BAE}" srcOrd="0" destOrd="0" presId="urn:microsoft.com/office/officeart/2018/2/layout/IconVerticalSolidList"/>
    <dgm:cxn modelId="{744FB35A-93A6-44F1-B381-DDC6981488E6}" type="presParOf" srcId="{26FD606A-9A61-4153-8022-5230625F4241}" destId="{E272510E-1B21-44BF-98BD-3D60C4C33133}" srcOrd="1" destOrd="0" presId="urn:microsoft.com/office/officeart/2018/2/layout/IconVerticalSolidList"/>
    <dgm:cxn modelId="{A5864508-EEC6-41F9-BDB0-ABCECE7A1C65}" type="presParOf" srcId="{26FD606A-9A61-4153-8022-5230625F4241}" destId="{4525300D-9045-4A7E-9C61-CF2D0856D93B}" srcOrd="2" destOrd="0" presId="urn:microsoft.com/office/officeart/2018/2/layout/IconVerticalSolidList"/>
    <dgm:cxn modelId="{EE6685B0-5789-4000-8BB0-7B9B2D20F355}" type="presParOf" srcId="{26FD606A-9A61-4153-8022-5230625F4241}" destId="{E18050D8-DA31-4F0C-84CD-7F53A69E8109}" srcOrd="3" destOrd="0" presId="urn:microsoft.com/office/officeart/2018/2/layout/IconVerticalSolidList"/>
    <dgm:cxn modelId="{7A68BD19-74E8-4190-A2E2-81114A0AB732}" type="presParOf" srcId="{18C428CB-0D86-4ED6-A053-C52BF8565AD0}" destId="{2C79C93C-2C82-42D4-A2C1-B879330A3D26}" srcOrd="3" destOrd="0" presId="urn:microsoft.com/office/officeart/2018/2/layout/IconVerticalSolidList"/>
    <dgm:cxn modelId="{B8A4695E-EBFC-4952-B58D-0BC8EC23015D}" type="presParOf" srcId="{18C428CB-0D86-4ED6-A053-C52BF8565AD0}" destId="{60367E7D-52EE-46A2-9A3A-23E7060D148A}" srcOrd="4" destOrd="0" presId="urn:microsoft.com/office/officeart/2018/2/layout/IconVerticalSolidList"/>
    <dgm:cxn modelId="{F6495BC8-67E8-48E9-B317-295236051D37}" type="presParOf" srcId="{60367E7D-52EE-46A2-9A3A-23E7060D148A}" destId="{3ABF8DB5-6108-4783-81A0-E9CE8A304E07}" srcOrd="0" destOrd="0" presId="urn:microsoft.com/office/officeart/2018/2/layout/IconVerticalSolidList"/>
    <dgm:cxn modelId="{D52CCC52-B589-4BA2-8140-29F6A62E91EE}" type="presParOf" srcId="{60367E7D-52EE-46A2-9A3A-23E7060D148A}" destId="{E21B3385-8463-4AE9-AD8F-B0D3058BCB71}" srcOrd="1" destOrd="0" presId="urn:microsoft.com/office/officeart/2018/2/layout/IconVerticalSolidList"/>
    <dgm:cxn modelId="{1DF258E3-540B-4460-ABA5-1A85822ACB1D}" type="presParOf" srcId="{60367E7D-52EE-46A2-9A3A-23E7060D148A}" destId="{E38ACBBE-BB77-4179-BEC5-BC5541AA9214}" srcOrd="2" destOrd="0" presId="urn:microsoft.com/office/officeart/2018/2/layout/IconVerticalSolidList"/>
    <dgm:cxn modelId="{1CB3E565-4614-40BB-AA00-DFC337B86D98}" type="presParOf" srcId="{60367E7D-52EE-46A2-9A3A-23E7060D148A}" destId="{4FB12069-AC2B-4C48-9786-3CB71C58E610}" srcOrd="3" destOrd="0" presId="urn:microsoft.com/office/officeart/2018/2/layout/IconVerticalSolidList"/>
    <dgm:cxn modelId="{DA43BB0A-AD56-486F-A3C7-10BF26DF2C50}" type="presParOf" srcId="{18C428CB-0D86-4ED6-A053-C52BF8565AD0}" destId="{019262F7-3F57-4F81-9DB7-43FFB1742A58}" srcOrd="5" destOrd="0" presId="urn:microsoft.com/office/officeart/2018/2/layout/IconVerticalSolidList"/>
    <dgm:cxn modelId="{3DF2AB9F-697D-4747-973C-C41C6A98195C}" type="presParOf" srcId="{18C428CB-0D86-4ED6-A053-C52BF8565AD0}" destId="{6A2C94C3-2986-4BF8-99E1-A4A3F3B4FF91}" srcOrd="6" destOrd="0" presId="urn:microsoft.com/office/officeart/2018/2/layout/IconVerticalSolidList"/>
    <dgm:cxn modelId="{B364C793-2E18-4173-829C-9850C22013A7}" type="presParOf" srcId="{6A2C94C3-2986-4BF8-99E1-A4A3F3B4FF91}" destId="{B9528F35-DE43-4494-A97C-8CE8747C24F3}" srcOrd="0" destOrd="0" presId="urn:microsoft.com/office/officeart/2018/2/layout/IconVerticalSolidList"/>
    <dgm:cxn modelId="{CD1F78DA-6421-419D-9653-2626B156AC28}" type="presParOf" srcId="{6A2C94C3-2986-4BF8-99E1-A4A3F3B4FF91}" destId="{96773761-AA40-465E-B8A3-1BD90F87510C}" srcOrd="1" destOrd="0" presId="urn:microsoft.com/office/officeart/2018/2/layout/IconVerticalSolidList"/>
    <dgm:cxn modelId="{2E9E6F93-EED4-416C-B6BB-53765A96DFBC}" type="presParOf" srcId="{6A2C94C3-2986-4BF8-99E1-A4A3F3B4FF91}" destId="{F1F6AC00-D68C-4B6C-BC9D-B280948B7AFC}" srcOrd="2" destOrd="0" presId="urn:microsoft.com/office/officeart/2018/2/layout/IconVerticalSolidList"/>
    <dgm:cxn modelId="{07C618CD-94A1-4649-A64B-F19411FE318D}" type="presParOf" srcId="{6A2C94C3-2986-4BF8-99E1-A4A3F3B4FF91}" destId="{375AAEBF-A2BB-4352-80DA-31EADCCA7C6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D8C894-38B9-4D40-BF54-7FC55392156F}" type="doc">
      <dgm:prSet loTypeId="urn:microsoft.com/office/officeart/2005/8/layout/default" loCatId="list" qsTypeId="urn:microsoft.com/office/officeart/2005/8/quickstyle/simple5" qsCatId="simple" csTypeId="urn:microsoft.com/office/officeart/2005/8/colors/accent0_3" csCatId="mainScheme" phldr="1"/>
      <dgm:spPr/>
      <dgm:t>
        <a:bodyPr/>
        <a:lstStyle/>
        <a:p>
          <a:endParaRPr lang="en-US"/>
        </a:p>
      </dgm:t>
    </dgm:pt>
    <dgm:pt modelId="{74F68671-D922-4C06-B08A-26151166BBF7}">
      <dgm:prSet/>
      <dgm:spPr/>
      <dgm:t>
        <a:bodyPr/>
        <a:lstStyle/>
        <a:p>
          <a:r>
            <a:rPr lang="en-US" dirty="0"/>
            <a:t>Trump Administration implemented a 10% additional tax on all China goods effective Feb 1, 2025, with collections began on Tuesday Feb 4, 2025</a:t>
          </a:r>
        </a:p>
      </dgm:t>
    </dgm:pt>
    <dgm:pt modelId="{047BECD1-14E3-4361-BF12-1B0821E7C24B}" type="parTrans" cxnId="{9954A694-FD4E-4BDA-B8A8-B1E264A8D1C4}">
      <dgm:prSet/>
      <dgm:spPr/>
      <dgm:t>
        <a:bodyPr/>
        <a:lstStyle/>
        <a:p>
          <a:endParaRPr lang="en-US"/>
        </a:p>
      </dgm:t>
    </dgm:pt>
    <dgm:pt modelId="{C892A5E5-FE96-4DFE-B3A3-3FF4C091308D}" type="sibTrans" cxnId="{9954A694-FD4E-4BDA-B8A8-B1E264A8D1C4}">
      <dgm:prSet/>
      <dgm:spPr/>
      <dgm:t>
        <a:bodyPr/>
        <a:lstStyle/>
        <a:p>
          <a:endParaRPr lang="en-US"/>
        </a:p>
      </dgm:t>
    </dgm:pt>
    <dgm:pt modelId="{16245A9E-6BCE-4F74-866A-8253028CEF57}">
      <dgm:prSet/>
      <dgm:spPr/>
      <dgm:t>
        <a:bodyPr/>
        <a:lstStyle/>
        <a:p>
          <a:r>
            <a:rPr lang="en-US" dirty="0"/>
            <a:t>Universal tax introduction of 10%-20% for all foreign produced goods imported into the US would bring the current China 301 plus Universal tax to at minimum 60% tax</a:t>
          </a:r>
        </a:p>
      </dgm:t>
    </dgm:pt>
    <dgm:pt modelId="{97922E21-051B-4A59-B52B-2AB493E5A40F}" type="parTrans" cxnId="{B0E4AD43-8778-4BC4-B082-9593A5CD915D}">
      <dgm:prSet/>
      <dgm:spPr/>
      <dgm:t>
        <a:bodyPr/>
        <a:lstStyle/>
        <a:p>
          <a:endParaRPr lang="en-US"/>
        </a:p>
      </dgm:t>
    </dgm:pt>
    <dgm:pt modelId="{4201DDBF-F761-4ED7-AE95-70B8C21A8C46}" type="sibTrans" cxnId="{B0E4AD43-8778-4BC4-B082-9593A5CD915D}">
      <dgm:prSet/>
      <dgm:spPr/>
      <dgm:t>
        <a:bodyPr/>
        <a:lstStyle/>
        <a:p>
          <a:endParaRPr lang="en-US"/>
        </a:p>
      </dgm:t>
    </dgm:pt>
    <dgm:pt modelId="{DF617E27-B8F6-45FE-B941-DBF96A64436E}">
      <dgm:prSet/>
      <dgm:spPr/>
      <dgm:t>
        <a:bodyPr/>
        <a:lstStyle/>
        <a:p>
          <a:r>
            <a:rPr lang="en-US" dirty="0"/>
            <a:t>20% Additional Tax on China Origin Goods implemented  for imports on or after </a:t>
          </a:r>
        </a:p>
        <a:p>
          <a:r>
            <a:rPr lang="en-US" dirty="0"/>
            <a:t>March 4, 2025</a:t>
          </a:r>
        </a:p>
      </dgm:t>
    </dgm:pt>
    <dgm:pt modelId="{65340273-DD6A-4500-904A-E7C2E341E8BE}" type="parTrans" cxnId="{0B106D64-6448-4358-AE96-60CF37673DD2}">
      <dgm:prSet/>
      <dgm:spPr/>
      <dgm:t>
        <a:bodyPr/>
        <a:lstStyle/>
        <a:p>
          <a:endParaRPr lang="en-US"/>
        </a:p>
      </dgm:t>
    </dgm:pt>
    <dgm:pt modelId="{5879599C-3349-456E-82D2-FDBFAB6B716A}" type="sibTrans" cxnId="{0B106D64-6448-4358-AE96-60CF37673DD2}">
      <dgm:prSet/>
      <dgm:spPr/>
      <dgm:t>
        <a:bodyPr/>
        <a:lstStyle/>
        <a:p>
          <a:endParaRPr lang="en-US"/>
        </a:p>
      </dgm:t>
    </dgm:pt>
    <dgm:pt modelId="{D3C703D0-453A-481F-BB33-C484000B0EB7}">
      <dgm:prSet/>
      <dgm:spPr/>
      <dgm:t>
        <a:bodyPr/>
        <a:lstStyle/>
        <a:p>
          <a:r>
            <a:rPr lang="en-US" dirty="0"/>
            <a:t>The Trump Administration is pending the implementation of  a 25% increase on the existing 25% China 301 tax for any goods produced in China and imported into the US for April 1, 2025</a:t>
          </a:r>
        </a:p>
      </dgm:t>
    </dgm:pt>
    <dgm:pt modelId="{B52F7193-0DFD-4013-AB43-ABC0FB3FC2A3}" type="parTrans" cxnId="{271E8F5C-C01E-4D6D-8142-1F2588F406A5}">
      <dgm:prSet/>
      <dgm:spPr/>
      <dgm:t>
        <a:bodyPr/>
        <a:lstStyle/>
        <a:p>
          <a:endParaRPr lang="en-US"/>
        </a:p>
      </dgm:t>
    </dgm:pt>
    <dgm:pt modelId="{8174537A-64FA-4190-BDA4-42B738989D97}" type="sibTrans" cxnId="{271E8F5C-C01E-4D6D-8142-1F2588F406A5}">
      <dgm:prSet/>
      <dgm:spPr/>
      <dgm:t>
        <a:bodyPr/>
        <a:lstStyle/>
        <a:p>
          <a:endParaRPr lang="en-US"/>
        </a:p>
      </dgm:t>
    </dgm:pt>
    <dgm:pt modelId="{BB65B09D-E3CB-4531-BEC7-CF3CE1B5B370}" type="pres">
      <dgm:prSet presAssocID="{BAD8C894-38B9-4D40-BF54-7FC55392156F}" presName="diagram" presStyleCnt="0">
        <dgm:presLayoutVars>
          <dgm:dir/>
          <dgm:resizeHandles val="exact"/>
        </dgm:presLayoutVars>
      </dgm:prSet>
      <dgm:spPr/>
    </dgm:pt>
    <dgm:pt modelId="{F0F0A324-D8B6-4357-8611-BFC7A261C28A}" type="pres">
      <dgm:prSet presAssocID="{74F68671-D922-4C06-B08A-26151166BBF7}" presName="node" presStyleLbl="node1" presStyleIdx="0" presStyleCnt="4" custScaleX="98977" custScaleY="122921">
        <dgm:presLayoutVars>
          <dgm:bulletEnabled val="1"/>
        </dgm:presLayoutVars>
      </dgm:prSet>
      <dgm:spPr/>
    </dgm:pt>
    <dgm:pt modelId="{29934457-91D7-4782-96F5-989329638830}" type="pres">
      <dgm:prSet presAssocID="{C892A5E5-FE96-4DFE-B3A3-3FF4C091308D}" presName="sibTrans" presStyleCnt="0"/>
      <dgm:spPr/>
    </dgm:pt>
    <dgm:pt modelId="{6357F0B9-0562-4915-91C4-072728AFF235}" type="pres">
      <dgm:prSet presAssocID="{D3C703D0-453A-481F-BB33-C484000B0EB7}" presName="node" presStyleLbl="node1" presStyleIdx="1" presStyleCnt="4" custScaleY="114948">
        <dgm:presLayoutVars>
          <dgm:bulletEnabled val="1"/>
        </dgm:presLayoutVars>
      </dgm:prSet>
      <dgm:spPr/>
    </dgm:pt>
    <dgm:pt modelId="{F101A9E3-DCC5-4939-8E0C-9FB4E5F0E32D}" type="pres">
      <dgm:prSet presAssocID="{8174537A-64FA-4190-BDA4-42B738989D97}" presName="sibTrans" presStyleCnt="0"/>
      <dgm:spPr/>
    </dgm:pt>
    <dgm:pt modelId="{3BDD2119-B3B7-4073-B8BA-285DBBE86E66}" type="pres">
      <dgm:prSet presAssocID="{16245A9E-6BCE-4F74-866A-8253028CEF57}" presName="node" presStyleLbl="node1" presStyleIdx="2" presStyleCnt="4" custScaleY="125988">
        <dgm:presLayoutVars>
          <dgm:bulletEnabled val="1"/>
        </dgm:presLayoutVars>
      </dgm:prSet>
      <dgm:spPr/>
    </dgm:pt>
    <dgm:pt modelId="{2D67D1D6-4FD0-45C1-B5FC-451723D2E4BC}" type="pres">
      <dgm:prSet presAssocID="{4201DDBF-F761-4ED7-AE95-70B8C21A8C46}" presName="sibTrans" presStyleCnt="0"/>
      <dgm:spPr/>
    </dgm:pt>
    <dgm:pt modelId="{9836697B-19A7-46A8-9CB0-38FF22A40721}" type="pres">
      <dgm:prSet presAssocID="{DF617E27-B8F6-45FE-B941-DBF96A64436E}" presName="node" presStyleLbl="node1" presStyleIdx="3" presStyleCnt="4" custScaleY="131422">
        <dgm:presLayoutVars>
          <dgm:bulletEnabled val="1"/>
        </dgm:presLayoutVars>
      </dgm:prSet>
      <dgm:spPr/>
    </dgm:pt>
  </dgm:ptLst>
  <dgm:cxnLst>
    <dgm:cxn modelId="{38F13D02-F042-4B64-B7D6-E810D5D59AAB}" type="presOf" srcId="{DF617E27-B8F6-45FE-B941-DBF96A64436E}" destId="{9836697B-19A7-46A8-9CB0-38FF22A40721}" srcOrd="0" destOrd="0" presId="urn:microsoft.com/office/officeart/2005/8/layout/default"/>
    <dgm:cxn modelId="{D0FB163F-F1E5-4083-9C67-343A8F8AF705}" type="presOf" srcId="{D3C703D0-453A-481F-BB33-C484000B0EB7}" destId="{6357F0B9-0562-4915-91C4-072728AFF235}" srcOrd="0" destOrd="0" presId="urn:microsoft.com/office/officeart/2005/8/layout/default"/>
    <dgm:cxn modelId="{271E8F5C-C01E-4D6D-8142-1F2588F406A5}" srcId="{BAD8C894-38B9-4D40-BF54-7FC55392156F}" destId="{D3C703D0-453A-481F-BB33-C484000B0EB7}" srcOrd="1" destOrd="0" parTransId="{B52F7193-0DFD-4013-AB43-ABC0FB3FC2A3}" sibTransId="{8174537A-64FA-4190-BDA4-42B738989D97}"/>
    <dgm:cxn modelId="{B0E4AD43-8778-4BC4-B082-9593A5CD915D}" srcId="{BAD8C894-38B9-4D40-BF54-7FC55392156F}" destId="{16245A9E-6BCE-4F74-866A-8253028CEF57}" srcOrd="2" destOrd="0" parTransId="{97922E21-051B-4A59-B52B-2AB493E5A40F}" sibTransId="{4201DDBF-F761-4ED7-AE95-70B8C21A8C46}"/>
    <dgm:cxn modelId="{0B106D64-6448-4358-AE96-60CF37673DD2}" srcId="{BAD8C894-38B9-4D40-BF54-7FC55392156F}" destId="{DF617E27-B8F6-45FE-B941-DBF96A64436E}" srcOrd="3" destOrd="0" parTransId="{65340273-DD6A-4500-904A-E7C2E341E8BE}" sibTransId="{5879599C-3349-456E-82D2-FDBFAB6B716A}"/>
    <dgm:cxn modelId="{0F8DCC48-50C0-44C3-A6EC-71C3BDE392B7}" type="presOf" srcId="{16245A9E-6BCE-4F74-866A-8253028CEF57}" destId="{3BDD2119-B3B7-4073-B8BA-285DBBE86E66}" srcOrd="0" destOrd="0" presId="urn:microsoft.com/office/officeart/2005/8/layout/default"/>
    <dgm:cxn modelId="{9954A694-FD4E-4BDA-B8A8-B1E264A8D1C4}" srcId="{BAD8C894-38B9-4D40-BF54-7FC55392156F}" destId="{74F68671-D922-4C06-B08A-26151166BBF7}" srcOrd="0" destOrd="0" parTransId="{047BECD1-14E3-4361-BF12-1B0821E7C24B}" sibTransId="{C892A5E5-FE96-4DFE-B3A3-3FF4C091308D}"/>
    <dgm:cxn modelId="{536F1DC6-CA7B-4835-A7D6-17E65409B1AA}" type="presOf" srcId="{74F68671-D922-4C06-B08A-26151166BBF7}" destId="{F0F0A324-D8B6-4357-8611-BFC7A261C28A}" srcOrd="0" destOrd="0" presId="urn:microsoft.com/office/officeart/2005/8/layout/default"/>
    <dgm:cxn modelId="{38B189CE-6ED6-493D-BAD3-5D6ED8EB4DBE}" type="presOf" srcId="{BAD8C894-38B9-4D40-BF54-7FC55392156F}" destId="{BB65B09D-E3CB-4531-BEC7-CF3CE1B5B370}" srcOrd="0" destOrd="0" presId="urn:microsoft.com/office/officeart/2005/8/layout/default"/>
    <dgm:cxn modelId="{00656B2D-1B6C-4B32-8FC0-DE640FA4C976}" type="presParOf" srcId="{BB65B09D-E3CB-4531-BEC7-CF3CE1B5B370}" destId="{F0F0A324-D8B6-4357-8611-BFC7A261C28A}" srcOrd="0" destOrd="0" presId="urn:microsoft.com/office/officeart/2005/8/layout/default"/>
    <dgm:cxn modelId="{2FDABF35-9133-4BF7-8FC0-317DDA085E78}" type="presParOf" srcId="{BB65B09D-E3CB-4531-BEC7-CF3CE1B5B370}" destId="{29934457-91D7-4782-96F5-989329638830}" srcOrd="1" destOrd="0" presId="urn:microsoft.com/office/officeart/2005/8/layout/default"/>
    <dgm:cxn modelId="{B98FD03A-4E00-4A72-809D-D0F3923A54CA}" type="presParOf" srcId="{BB65B09D-E3CB-4531-BEC7-CF3CE1B5B370}" destId="{6357F0B9-0562-4915-91C4-072728AFF235}" srcOrd="2" destOrd="0" presId="urn:microsoft.com/office/officeart/2005/8/layout/default"/>
    <dgm:cxn modelId="{3D453395-3E72-4957-B4F5-98A60024529E}" type="presParOf" srcId="{BB65B09D-E3CB-4531-BEC7-CF3CE1B5B370}" destId="{F101A9E3-DCC5-4939-8E0C-9FB4E5F0E32D}" srcOrd="3" destOrd="0" presId="urn:microsoft.com/office/officeart/2005/8/layout/default"/>
    <dgm:cxn modelId="{48DC2FCD-4250-4C86-BF6D-557DB847C828}" type="presParOf" srcId="{BB65B09D-E3CB-4531-BEC7-CF3CE1B5B370}" destId="{3BDD2119-B3B7-4073-B8BA-285DBBE86E66}" srcOrd="4" destOrd="0" presId="urn:microsoft.com/office/officeart/2005/8/layout/default"/>
    <dgm:cxn modelId="{EEED3A5E-07AC-4D7E-831A-04D2F09824A9}" type="presParOf" srcId="{BB65B09D-E3CB-4531-BEC7-CF3CE1B5B370}" destId="{2D67D1D6-4FD0-45C1-B5FC-451723D2E4BC}" srcOrd="5" destOrd="0" presId="urn:microsoft.com/office/officeart/2005/8/layout/default"/>
    <dgm:cxn modelId="{320771DD-757C-44C7-BF0C-DA694BF59957}" type="presParOf" srcId="{BB65B09D-E3CB-4531-BEC7-CF3CE1B5B370}" destId="{9836697B-19A7-46A8-9CB0-38FF22A40721}"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83B885-81F2-40BE-8020-40BC4035A0C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56AECCB-4F2B-439F-BEC3-A2F53BD931B3}">
      <dgm:prSet/>
      <dgm:spPr/>
      <dgm:t>
        <a:bodyPr/>
        <a:lstStyle/>
        <a:p>
          <a:pPr>
            <a:lnSpc>
              <a:spcPct val="100000"/>
            </a:lnSpc>
          </a:pPr>
          <a:r>
            <a:rPr lang="en-US" b="0" i="0"/>
            <a:t>Operators of Chinese built ships could face a service fee of up $1.5 million for each U.S. port call. </a:t>
          </a:r>
          <a:endParaRPr lang="en-US"/>
        </a:p>
      </dgm:t>
    </dgm:pt>
    <dgm:pt modelId="{B01B795F-8346-4A35-BC57-CFFB2ABE7ABB}" type="parTrans" cxnId="{8431C018-F8DB-4579-A09E-F5EAADC2100F}">
      <dgm:prSet/>
      <dgm:spPr/>
      <dgm:t>
        <a:bodyPr/>
        <a:lstStyle/>
        <a:p>
          <a:endParaRPr lang="en-US"/>
        </a:p>
      </dgm:t>
    </dgm:pt>
    <dgm:pt modelId="{32117417-CD24-4E5B-8489-33C642419E21}" type="sibTrans" cxnId="{8431C018-F8DB-4579-A09E-F5EAADC2100F}">
      <dgm:prSet/>
      <dgm:spPr/>
      <dgm:t>
        <a:bodyPr/>
        <a:lstStyle/>
        <a:p>
          <a:endParaRPr lang="en-US"/>
        </a:p>
      </dgm:t>
    </dgm:pt>
    <dgm:pt modelId="{76DAABD9-7847-4CFA-80FF-BE217F8EF84E}">
      <dgm:prSet/>
      <dgm:spPr/>
      <dgm:t>
        <a:bodyPr/>
        <a:lstStyle/>
        <a:p>
          <a:pPr>
            <a:lnSpc>
              <a:spcPct val="100000"/>
            </a:lnSpc>
          </a:pPr>
          <a:r>
            <a:rPr lang="en-US" b="0" i="0"/>
            <a:t>Upon the entrance of a Chinese-built vessel to a U.S. port, a fee to be charged to that vessel’s operator on the international maritime transport provided via that vessel </a:t>
          </a:r>
          <a:endParaRPr lang="en-US"/>
        </a:p>
      </dgm:t>
    </dgm:pt>
    <dgm:pt modelId="{96756FC6-DD48-4D76-9DDC-A84A0EA623C2}" type="parTrans" cxnId="{5A51861C-8C7F-47BC-BE0D-ECE2DFC54B68}">
      <dgm:prSet/>
      <dgm:spPr/>
      <dgm:t>
        <a:bodyPr/>
        <a:lstStyle/>
        <a:p>
          <a:endParaRPr lang="en-US"/>
        </a:p>
      </dgm:t>
    </dgm:pt>
    <dgm:pt modelId="{925F725E-CD9F-4248-BC3D-5B3D989EA4BC}" type="sibTrans" cxnId="{5A51861C-8C7F-47BC-BE0D-ECE2DFC54B68}">
      <dgm:prSet/>
      <dgm:spPr/>
      <dgm:t>
        <a:bodyPr/>
        <a:lstStyle/>
        <a:p>
          <a:endParaRPr lang="en-US"/>
        </a:p>
      </dgm:t>
    </dgm:pt>
    <dgm:pt modelId="{3DAD2942-3837-4F74-87AD-281E45E4B08C}">
      <dgm:prSet/>
      <dgm:spPr/>
      <dgm:t>
        <a:bodyPr/>
        <a:lstStyle/>
        <a:p>
          <a:pPr>
            <a:lnSpc>
              <a:spcPct val="100000"/>
            </a:lnSpc>
          </a:pPr>
          <a:r>
            <a:rPr lang="en-US" b="0" i="0"/>
            <a:t>(a) at a rate of up to $1,500,000; </a:t>
          </a:r>
          <a:endParaRPr lang="en-US"/>
        </a:p>
      </dgm:t>
    </dgm:pt>
    <dgm:pt modelId="{AEE372A0-F0A4-414A-A2CD-3375B0DFF41B}" type="parTrans" cxnId="{E5F2BDDD-4955-4DC0-AB6F-016744BC7C4E}">
      <dgm:prSet/>
      <dgm:spPr/>
      <dgm:t>
        <a:bodyPr/>
        <a:lstStyle/>
        <a:p>
          <a:endParaRPr lang="en-US"/>
        </a:p>
      </dgm:t>
    </dgm:pt>
    <dgm:pt modelId="{823F7A18-BCD0-41DF-8EFA-5B397B97C344}" type="sibTrans" cxnId="{E5F2BDDD-4955-4DC0-AB6F-016744BC7C4E}">
      <dgm:prSet/>
      <dgm:spPr/>
      <dgm:t>
        <a:bodyPr/>
        <a:lstStyle/>
        <a:p>
          <a:endParaRPr lang="en-US"/>
        </a:p>
      </dgm:t>
    </dgm:pt>
    <dgm:pt modelId="{17A8DC0D-28EC-44A1-AD4F-1F8E5A5D288C}">
      <dgm:prSet/>
      <dgm:spPr/>
      <dgm:t>
        <a:bodyPr/>
        <a:lstStyle/>
        <a:p>
          <a:pPr>
            <a:lnSpc>
              <a:spcPct val="100000"/>
            </a:lnSpc>
          </a:pPr>
          <a:r>
            <a:rPr lang="en-US" b="0" i="0"/>
            <a:t>(b) based on the percentage of Chinese-built vessels in that operator’s fleet: for operators with 50 percent or greater of their fleet comprised of Chinese-built vessels, the operator will be charged up to $1,000,000 per vessel entrance to a U.S. port; for operators with greater than 25 percent and less than 50 percent of their fleet comprised of Chinese-built vessels, the operator will be charged a fee up to $750,000 per vessel entrance to a U.S. port; for operators with greater than 0 percent and less than 25 percent of their fleet comprised of Chinese-built vessels, the operator will be charged a fee up to $500,000 per vessel entrance to a U.S. port; or </a:t>
          </a:r>
          <a:endParaRPr lang="en-US"/>
        </a:p>
      </dgm:t>
    </dgm:pt>
    <dgm:pt modelId="{46FD852B-18DD-4160-AB04-8409064343EF}" type="parTrans" cxnId="{5680B3D0-9C09-449D-9010-70A5DFA3666C}">
      <dgm:prSet/>
      <dgm:spPr/>
      <dgm:t>
        <a:bodyPr/>
        <a:lstStyle/>
        <a:p>
          <a:endParaRPr lang="en-US"/>
        </a:p>
      </dgm:t>
    </dgm:pt>
    <dgm:pt modelId="{7B5BBF9A-4FD8-4436-91EB-A6F6C9C910E2}" type="sibTrans" cxnId="{5680B3D0-9C09-449D-9010-70A5DFA3666C}">
      <dgm:prSet/>
      <dgm:spPr/>
      <dgm:t>
        <a:bodyPr/>
        <a:lstStyle/>
        <a:p>
          <a:endParaRPr lang="en-US"/>
        </a:p>
      </dgm:t>
    </dgm:pt>
    <dgm:pt modelId="{0CD9C4BE-1DCB-4054-ADC9-9F36E0A3803B}">
      <dgm:prSet/>
      <dgm:spPr/>
      <dgm:t>
        <a:bodyPr/>
        <a:lstStyle/>
        <a:p>
          <a:pPr>
            <a:lnSpc>
              <a:spcPct val="100000"/>
            </a:lnSpc>
          </a:pPr>
          <a:r>
            <a:rPr lang="en-US" b="0" i="0"/>
            <a:t>(c) based on the percentage of Chinese-built vessels in an operator’s fleet: an additional fee of up to $1,000,000 will be charged to a vessel operator per vessel entrance to a U.S. port if the number of Chinese-built vessels in the operator’s fleet is equal to or greater than 25 percent.</a:t>
          </a:r>
          <a:endParaRPr lang="en-US"/>
        </a:p>
      </dgm:t>
    </dgm:pt>
    <dgm:pt modelId="{4540F93F-4D4E-4DFE-984C-4E242C22AFA3}" type="parTrans" cxnId="{7507E42D-2167-4E63-9065-A492F545C51C}">
      <dgm:prSet/>
      <dgm:spPr/>
      <dgm:t>
        <a:bodyPr/>
        <a:lstStyle/>
        <a:p>
          <a:endParaRPr lang="en-US"/>
        </a:p>
      </dgm:t>
    </dgm:pt>
    <dgm:pt modelId="{AC6951BF-08EF-423E-ABF8-B91A5C21AE3D}" type="sibTrans" cxnId="{7507E42D-2167-4E63-9065-A492F545C51C}">
      <dgm:prSet/>
      <dgm:spPr/>
      <dgm:t>
        <a:bodyPr/>
        <a:lstStyle/>
        <a:p>
          <a:endParaRPr lang="en-US"/>
        </a:p>
      </dgm:t>
    </dgm:pt>
    <dgm:pt modelId="{A1033399-B608-4A70-A71C-1FB10F1EB9DC}" type="pres">
      <dgm:prSet presAssocID="{2383B885-81F2-40BE-8020-40BC4035A0C7}" presName="root" presStyleCnt="0">
        <dgm:presLayoutVars>
          <dgm:dir/>
          <dgm:resizeHandles val="exact"/>
        </dgm:presLayoutVars>
      </dgm:prSet>
      <dgm:spPr/>
    </dgm:pt>
    <dgm:pt modelId="{8DFCC305-C555-4931-9AEF-72E93EFCEF3F}" type="pres">
      <dgm:prSet presAssocID="{656AECCB-4F2B-439F-BEC3-A2F53BD931B3}" presName="compNode" presStyleCnt="0"/>
      <dgm:spPr/>
    </dgm:pt>
    <dgm:pt modelId="{0B2585A9-262D-4CD6-BE3E-3EC7E2E66EDC}" type="pres">
      <dgm:prSet presAssocID="{656AECCB-4F2B-439F-BEC3-A2F53BD931B3}" presName="bgRect" presStyleLbl="bgShp" presStyleIdx="0" presStyleCnt="5"/>
      <dgm:spPr/>
    </dgm:pt>
    <dgm:pt modelId="{49C8FA78-1B8D-4FC0-874C-B33CFFA175BA}" type="pres">
      <dgm:prSet presAssocID="{656AECCB-4F2B-439F-BEC3-A2F53BD931B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Anchor"/>
        </a:ext>
      </dgm:extLst>
    </dgm:pt>
    <dgm:pt modelId="{CE1855F5-8CD4-48AA-94D3-F7107C7F3886}" type="pres">
      <dgm:prSet presAssocID="{656AECCB-4F2B-439F-BEC3-A2F53BD931B3}" presName="spaceRect" presStyleCnt="0"/>
      <dgm:spPr/>
    </dgm:pt>
    <dgm:pt modelId="{D7DFDBEA-53BE-4EBD-9B3E-1BA06D4E9447}" type="pres">
      <dgm:prSet presAssocID="{656AECCB-4F2B-439F-BEC3-A2F53BD931B3}" presName="parTx" presStyleLbl="revTx" presStyleIdx="0" presStyleCnt="5">
        <dgm:presLayoutVars>
          <dgm:chMax val="0"/>
          <dgm:chPref val="0"/>
        </dgm:presLayoutVars>
      </dgm:prSet>
      <dgm:spPr/>
    </dgm:pt>
    <dgm:pt modelId="{F0CD3BA0-12A0-438B-BA90-C290BF1C68BE}" type="pres">
      <dgm:prSet presAssocID="{32117417-CD24-4E5B-8489-33C642419E21}" presName="sibTrans" presStyleCnt="0"/>
      <dgm:spPr/>
    </dgm:pt>
    <dgm:pt modelId="{B1A0F835-B4E7-48D1-AA6E-244EB20809A0}" type="pres">
      <dgm:prSet presAssocID="{76DAABD9-7847-4CFA-80FF-BE217F8EF84E}" presName="compNode" presStyleCnt="0"/>
      <dgm:spPr/>
    </dgm:pt>
    <dgm:pt modelId="{BF4BE5BF-8CC8-48F9-B527-D4C366E5EFE4}" type="pres">
      <dgm:prSet presAssocID="{76DAABD9-7847-4CFA-80FF-BE217F8EF84E}" presName="bgRect" presStyleLbl="bgShp" presStyleIdx="1" presStyleCnt="5"/>
      <dgm:spPr/>
    </dgm:pt>
    <dgm:pt modelId="{7D6D1478-283A-49DE-A789-FA7EB5DB0963}" type="pres">
      <dgm:prSet presAssocID="{76DAABD9-7847-4CFA-80FF-BE217F8EF84E}"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ailboat"/>
        </a:ext>
      </dgm:extLst>
    </dgm:pt>
    <dgm:pt modelId="{64C96A62-270B-4101-B673-43A62E271067}" type="pres">
      <dgm:prSet presAssocID="{76DAABD9-7847-4CFA-80FF-BE217F8EF84E}" presName="spaceRect" presStyleCnt="0"/>
      <dgm:spPr/>
    </dgm:pt>
    <dgm:pt modelId="{8F02C0BB-5498-4B65-AE5D-28DE21DBF31D}" type="pres">
      <dgm:prSet presAssocID="{76DAABD9-7847-4CFA-80FF-BE217F8EF84E}" presName="parTx" presStyleLbl="revTx" presStyleIdx="1" presStyleCnt="5">
        <dgm:presLayoutVars>
          <dgm:chMax val="0"/>
          <dgm:chPref val="0"/>
        </dgm:presLayoutVars>
      </dgm:prSet>
      <dgm:spPr/>
    </dgm:pt>
    <dgm:pt modelId="{AE7C33E2-6039-489D-B883-34524F8EB71F}" type="pres">
      <dgm:prSet presAssocID="{925F725E-CD9F-4248-BC3D-5B3D989EA4BC}" presName="sibTrans" presStyleCnt="0"/>
      <dgm:spPr/>
    </dgm:pt>
    <dgm:pt modelId="{176A61D9-22C7-4F35-9222-ED177C0B5606}" type="pres">
      <dgm:prSet presAssocID="{3DAD2942-3837-4F74-87AD-281E45E4B08C}" presName="compNode" presStyleCnt="0"/>
      <dgm:spPr/>
    </dgm:pt>
    <dgm:pt modelId="{654B907E-9911-4C7C-B047-73280217367B}" type="pres">
      <dgm:prSet presAssocID="{3DAD2942-3837-4F74-87AD-281E45E4B08C}" presName="bgRect" presStyleLbl="bgShp" presStyleIdx="2" presStyleCnt="5"/>
      <dgm:spPr/>
    </dgm:pt>
    <dgm:pt modelId="{E454357D-4B89-4FE4-94C3-66E7042D343C}" type="pres">
      <dgm:prSet presAssocID="{3DAD2942-3837-4F74-87AD-281E45E4B08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ey"/>
        </a:ext>
      </dgm:extLst>
    </dgm:pt>
    <dgm:pt modelId="{040F38CC-8FE3-4CF1-B433-7C851221981E}" type="pres">
      <dgm:prSet presAssocID="{3DAD2942-3837-4F74-87AD-281E45E4B08C}" presName="spaceRect" presStyleCnt="0"/>
      <dgm:spPr/>
    </dgm:pt>
    <dgm:pt modelId="{81288AE5-7FF8-48A8-9A58-450C94CF5F0B}" type="pres">
      <dgm:prSet presAssocID="{3DAD2942-3837-4F74-87AD-281E45E4B08C}" presName="parTx" presStyleLbl="revTx" presStyleIdx="2" presStyleCnt="5">
        <dgm:presLayoutVars>
          <dgm:chMax val="0"/>
          <dgm:chPref val="0"/>
        </dgm:presLayoutVars>
      </dgm:prSet>
      <dgm:spPr/>
    </dgm:pt>
    <dgm:pt modelId="{BBBC795D-5FB5-45FC-A31F-D26DFB19430F}" type="pres">
      <dgm:prSet presAssocID="{823F7A18-BCD0-41DF-8EFA-5B397B97C344}" presName="sibTrans" presStyleCnt="0"/>
      <dgm:spPr/>
    </dgm:pt>
    <dgm:pt modelId="{AEABE399-E554-4817-8626-F4EFB7211691}" type="pres">
      <dgm:prSet presAssocID="{17A8DC0D-28EC-44A1-AD4F-1F8E5A5D288C}" presName="compNode" presStyleCnt="0"/>
      <dgm:spPr/>
    </dgm:pt>
    <dgm:pt modelId="{C416C87F-6023-468D-A0A8-F329EEC34FBB}" type="pres">
      <dgm:prSet presAssocID="{17A8DC0D-28EC-44A1-AD4F-1F8E5A5D288C}" presName="bgRect" presStyleLbl="bgShp" presStyleIdx="3" presStyleCnt="5"/>
      <dgm:spPr/>
    </dgm:pt>
    <dgm:pt modelId="{C6E65E7A-607E-44BC-9AE9-8AC31FBB25A8}" type="pres">
      <dgm:prSet presAssocID="{17A8DC0D-28EC-44A1-AD4F-1F8E5A5D288C}"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ement truck"/>
        </a:ext>
      </dgm:extLst>
    </dgm:pt>
    <dgm:pt modelId="{A58E9531-8E11-4E42-BCFA-224D64B8B95A}" type="pres">
      <dgm:prSet presAssocID="{17A8DC0D-28EC-44A1-AD4F-1F8E5A5D288C}" presName="spaceRect" presStyleCnt="0"/>
      <dgm:spPr/>
    </dgm:pt>
    <dgm:pt modelId="{6D5644CB-74C7-46EB-877A-C766029CB5EE}" type="pres">
      <dgm:prSet presAssocID="{17A8DC0D-28EC-44A1-AD4F-1F8E5A5D288C}" presName="parTx" presStyleLbl="revTx" presStyleIdx="3" presStyleCnt="5">
        <dgm:presLayoutVars>
          <dgm:chMax val="0"/>
          <dgm:chPref val="0"/>
        </dgm:presLayoutVars>
      </dgm:prSet>
      <dgm:spPr/>
    </dgm:pt>
    <dgm:pt modelId="{1B7DD0B0-19AE-4260-9E15-963D5C52AD51}" type="pres">
      <dgm:prSet presAssocID="{7B5BBF9A-4FD8-4436-91EB-A6F6C9C910E2}" presName="sibTrans" presStyleCnt="0"/>
      <dgm:spPr/>
    </dgm:pt>
    <dgm:pt modelId="{DA362EEE-8926-408A-9465-91A2A7C1210E}" type="pres">
      <dgm:prSet presAssocID="{0CD9C4BE-1DCB-4054-ADC9-9F36E0A3803B}" presName="compNode" presStyleCnt="0"/>
      <dgm:spPr/>
    </dgm:pt>
    <dgm:pt modelId="{AD294520-6DF4-4424-8E94-5A25089145D4}" type="pres">
      <dgm:prSet presAssocID="{0CD9C4BE-1DCB-4054-ADC9-9F36E0A3803B}" presName="bgRect" presStyleLbl="bgShp" presStyleIdx="4" presStyleCnt="5"/>
      <dgm:spPr/>
    </dgm:pt>
    <dgm:pt modelId="{D3AC9283-75DD-4EBF-BD11-3C38C70A0FC1}" type="pres">
      <dgm:prSet presAssocID="{0CD9C4BE-1DCB-4054-ADC9-9F36E0A3803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Yuan"/>
        </a:ext>
      </dgm:extLst>
    </dgm:pt>
    <dgm:pt modelId="{7E3DDFF7-7024-4D52-B0CE-BABC7AA0438A}" type="pres">
      <dgm:prSet presAssocID="{0CD9C4BE-1DCB-4054-ADC9-9F36E0A3803B}" presName="spaceRect" presStyleCnt="0"/>
      <dgm:spPr/>
    </dgm:pt>
    <dgm:pt modelId="{66065865-449E-4035-A50B-B9454BA362A8}" type="pres">
      <dgm:prSet presAssocID="{0CD9C4BE-1DCB-4054-ADC9-9F36E0A3803B}" presName="parTx" presStyleLbl="revTx" presStyleIdx="4" presStyleCnt="5">
        <dgm:presLayoutVars>
          <dgm:chMax val="0"/>
          <dgm:chPref val="0"/>
        </dgm:presLayoutVars>
      </dgm:prSet>
      <dgm:spPr/>
    </dgm:pt>
  </dgm:ptLst>
  <dgm:cxnLst>
    <dgm:cxn modelId="{8431C018-F8DB-4579-A09E-F5EAADC2100F}" srcId="{2383B885-81F2-40BE-8020-40BC4035A0C7}" destId="{656AECCB-4F2B-439F-BEC3-A2F53BD931B3}" srcOrd="0" destOrd="0" parTransId="{B01B795F-8346-4A35-BC57-CFFB2ABE7ABB}" sibTransId="{32117417-CD24-4E5B-8489-33C642419E21}"/>
    <dgm:cxn modelId="{5A51861C-8C7F-47BC-BE0D-ECE2DFC54B68}" srcId="{2383B885-81F2-40BE-8020-40BC4035A0C7}" destId="{76DAABD9-7847-4CFA-80FF-BE217F8EF84E}" srcOrd="1" destOrd="0" parTransId="{96756FC6-DD48-4D76-9DDC-A84A0EA623C2}" sibTransId="{925F725E-CD9F-4248-BC3D-5B3D989EA4BC}"/>
    <dgm:cxn modelId="{84748E2B-A8CE-4CC3-A8DE-259C50F478D6}" type="presOf" srcId="{3DAD2942-3837-4F74-87AD-281E45E4B08C}" destId="{81288AE5-7FF8-48A8-9A58-450C94CF5F0B}" srcOrd="0" destOrd="0" presId="urn:microsoft.com/office/officeart/2018/2/layout/IconVerticalSolidList"/>
    <dgm:cxn modelId="{7507E42D-2167-4E63-9065-A492F545C51C}" srcId="{2383B885-81F2-40BE-8020-40BC4035A0C7}" destId="{0CD9C4BE-1DCB-4054-ADC9-9F36E0A3803B}" srcOrd="4" destOrd="0" parTransId="{4540F93F-4D4E-4DFE-984C-4E242C22AFA3}" sibTransId="{AC6951BF-08EF-423E-ABF8-B91A5C21AE3D}"/>
    <dgm:cxn modelId="{CEBA9137-5A47-414F-921A-324FD7095790}" type="presOf" srcId="{656AECCB-4F2B-439F-BEC3-A2F53BD931B3}" destId="{D7DFDBEA-53BE-4EBD-9B3E-1BA06D4E9447}" srcOrd="0" destOrd="0" presId="urn:microsoft.com/office/officeart/2018/2/layout/IconVerticalSolidList"/>
    <dgm:cxn modelId="{742D078A-61C2-471A-819E-331492261B65}" type="presOf" srcId="{2383B885-81F2-40BE-8020-40BC4035A0C7}" destId="{A1033399-B608-4A70-A71C-1FB10F1EB9DC}" srcOrd="0" destOrd="0" presId="urn:microsoft.com/office/officeart/2018/2/layout/IconVerticalSolidList"/>
    <dgm:cxn modelId="{5680B3D0-9C09-449D-9010-70A5DFA3666C}" srcId="{2383B885-81F2-40BE-8020-40BC4035A0C7}" destId="{17A8DC0D-28EC-44A1-AD4F-1F8E5A5D288C}" srcOrd="3" destOrd="0" parTransId="{46FD852B-18DD-4160-AB04-8409064343EF}" sibTransId="{7B5BBF9A-4FD8-4436-91EB-A6F6C9C910E2}"/>
    <dgm:cxn modelId="{E5F2BDDD-4955-4DC0-AB6F-016744BC7C4E}" srcId="{2383B885-81F2-40BE-8020-40BC4035A0C7}" destId="{3DAD2942-3837-4F74-87AD-281E45E4B08C}" srcOrd="2" destOrd="0" parTransId="{AEE372A0-F0A4-414A-A2CD-3375B0DFF41B}" sibTransId="{823F7A18-BCD0-41DF-8EFA-5B397B97C344}"/>
    <dgm:cxn modelId="{1A0232DF-4104-41B9-9869-5D01A4D1F085}" type="presOf" srcId="{76DAABD9-7847-4CFA-80FF-BE217F8EF84E}" destId="{8F02C0BB-5498-4B65-AE5D-28DE21DBF31D}" srcOrd="0" destOrd="0" presId="urn:microsoft.com/office/officeart/2018/2/layout/IconVerticalSolidList"/>
    <dgm:cxn modelId="{E469B1E7-228C-459D-80C4-AA278A1B42A0}" type="presOf" srcId="{17A8DC0D-28EC-44A1-AD4F-1F8E5A5D288C}" destId="{6D5644CB-74C7-46EB-877A-C766029CB5EE}" srcOrd="0" destOrd="0" presId="urn:microsoft.com/office/officeart/2018/2/layout/IconVerticalSolidList"/>
    <dgm:cxn modelId="{6CB51DF8-65E1-4268-89E7-13C94D06625B}" type="presOf" srcId="{0CD9C4BE-1DCB-4054-ADC9-9F36E0A3803B}" destId="{66065865-449E-4035-A50B-B9454BA362A8}" srcOrd="0" destOrd="0" presId="urn:microsoft.com/office/officeart/2018/2/layout/IconVerticalSolidList"/>
    <dgm:cxn modelId="{9B0F14B9-E000-4FD4-9D1D-F868B1AA2D23}" type="presParOf" srcId="{A1033399-B608-4A70-A71C-1FB10F1EB9DC}" destId="{8DFCC305-C555-4931-9AEF-72E93EFCEF3F}" srcOrd="0" destOrd="0" presId="urn:microsoft.com/office/officeart/2018/2/layout/IconVerticalSolidList"/>
    <dgm:cxn modelId="{0A96BE05-BA3B-4F39-BFFD-01ECC5955582}" type="presParOf" srcId="{8DFCC305-C555-4931-9AEF-72E93EFCEF3F}" destId="{0B2585A9-262D-4CD6-BE3E-3EC7E2E66EDC}" srcOrd="0" destOrd="0" presId="urn:microsoft.com/office/officeart/2018/2/layout/IconVerticalSolidList"/>
    <dgm:cxn modelId="{C5646B28-E984-4BAF-9FF5-599D86BEF8F0}" type="presParOf" srcId="{8DFCC305-C555-4931-9AEF-72E93EFCEF3F}" destId="{49C8FA78-1B8D-4FC0-874C-B33CFFA175BA}" srcOrd="1" destOrd="0" presId="urn:microsoft.com/office/officeart/2018/2/layout/IconVerticalSolidList"/>
    <dgm:cxn modelId="{597B1B11-5F74-4CB8-8CEF-A0A3B52168D5}" type="presParOf" srcId="{8DFCC305-C555-4931-9AEF-72E93EFCEF3F}" destId="{CE1855F5-8CD4-48AA-94D3-F7107C7F3886}" srcOrd="2" destOrd="0" presId="urn:microsoft.com/office/officeart/2018/2/layout/IconVerticalSolidList"/>
    <dgm:cxn modelId="{6D1B9F89-3AAF-4D75-87D0-215AE05F568A}" type="presParOf" srcId="{8DFCC305-C555-4931-9AEF-72E93EFCEF3F}" destId="{D7DFDBEA-53BE-4EBD-9B3E-1BA06D4E9447}" srcOrd="3" destOrd="0" presId="urn:microsoft.com/office/officeart/2018/2/layout/IconVerticalSolidList"/>
    <dgm:cxn modelId="{172D220D-8F3A-4793-9B3C-6B9A2A3AC424}" type="presParOf" srcId="{A1033399-B608-4A70-A71C-1FB10F1EB9DC}" destId="{F0CD3BA0-12A0-438B-BA90-C290BF1C68BE}" srcOrd="1" destOrd="0" presId="urn:microsoft.com/office/officeart/2018/2/layout/IconVerticalSolidList"/>
    <dgm:cxn modelId="{D15C2A42-95FE-4A40-83C8-4C9BCCDD6E89}" type="presParOf" srcId="{A1033399-B608-4A70-A71C-1FB10F1EB9DC}" destId="{B1A0F835-B4E7-48D1-AA6E-244EB20809A0}" srcOrd="2" destOrd="0" presId="urn:microsoft.com/office/officeart/2018/2/layout/IconVerticalSolidList"/>
    <dgm:cxn modelId="{AB4429C5-B11D-4170-B08E-22C769FFFC78}" type="presParOf" srcId="{B1A0F835-B4E7-48D1-AA6E-244EB20809A0}" destId="{BF4BE5BF-8CC8-48F9-B527-D4C366E5EFE4}" srcOrd="0" destOrd="0" presId="urn:microsoft.com/office/officeart/2018/2/layout/IconVerticalSolidList"/>
    <dgm:cxn modelId="{831AA358-81C6-4753-BF1B-A9F00BCDD57D}" type="presParOf" srcId="{B1A0F835-B4E7-48D1-AA6E-244EB20809A0}" destId="{7D6D1478-283A-49DE-A789-FA7EB5DB0963}" srcOrd="1" destOrd="0" presId="urn:microsoft.com/office/officeart/2018/2/layout/IconVerticalSolidList"/>
    <dgm:cxn modelId="{D0E0021B-4A76-4FA2-9DC4-17DF1C7B4FEA}" type="presParOf" srcId="{B1A0F835-B4E7-48D1-AA6E-244EB20809A0}" destId="{64C96A62-270B-4101-B673-43A62E271067}" srcOrd="2" destOrd="0" presId="urn:microsoft.com/office/officeart/2018/2/layout/IconVerticalSolidList"/>
    <dgm:cxn modelId="{33470E4D-43A6-4DB9-903C-D079D56F8B0B}" type="presParOf" srcId="{B1A0F835-B4E7-48D1-AA6E-244EB20809A0}" destId="{8F02C0BB-5498-4B65-AE5D-28DE21DBF31D}" srcOrd="3" destOrd="0" presId="urn:microsoft.com/office/officeart/2018/2/layout/IconVerticalSolidList"/>
    <dgm:cxn modelId="{66C37DBE-087D-40B2-95D7-FA26059EC184}" type="presParOf" srcId="{A1033399-B608-4A70-A71C-1FB10F1EB9DC}" destId="{AE7C33E2-6039-489D-B883-34524F8EB71F}" srcOrd="3" destOrd="0" presId="urn:microsoft.com/office/officeart/2018/2/layout/IconVerticalSolidList"/>
    <dgm:cxn modelId="{1AE52D9F-59D8-43C6-A950-71BD26DB7F3B}" type="presParOf" srcId="{A1033399-B608-4A70-A71C-1FB10F1EB9DC}" destId="{176A61D9-22C7-4F35-9222-ED177C0B5606}" srcOrd="4" destOrd="0" presId="urn:microsoft.com/office/officeart/2018/2/layout/IconVerticalSolidList"/>
    <dgm:cxn modelId="{6256F4F1-C34B-48CF-B5D5-0A81A937A793}" type="presParOf" srcId="{176A61D9-22C7-4F35-9222-ED177C0B5606}" destId="{654B907E-9911-4C7C-B047-73280217367B}" srcOrd="0" destOrd="0" presId="urn:microsoft.com/office/officeart/2018/2/layout/IconVerticalSolidList"/>
    <dgm:cxn modelId="{434AB9B3-7F96-4F51-9483-3A80B8962FFD}" type="presParOf" srcId="{176A61D9-22C7-4F35-9222-ED177C0B5606}" destId="{E454357D-4B89-4FE4-94C3-66E7042D343C}" srcOrd="1" destOrd="0" presId="urn:microsoft.com/office/officeart/2018/2/layout/IconVerticalSolidList"/>
    <dgm:cxn modelId="{8D8D50CA-9857-4A88-88D5-D00656EF7CC7}" type="presParOf" srcId="{176A61D9-22C7-4F35-9222-ED177C0B5606}" destId="{040F38CC-8FE3-4CF1-B433-7C851221981E}" srcOrd="2" destOrd="0" presId="urn:microsoft.com/office/officeart/2018/2/layout/IconVerticalSolidList"/>
    <dgm:cxn modelId="{E9AED59B-C9C1-455F-A804-1E5D237D5676}" type="presParOf" srcId="{176A61D9-22C7-4F35-9222-ED177C0B5606}" destId="{81288AE5-7FF8-48A8-9A58-450C94CF5F0B}" srcOrd="3" destOrd="0" presId="urn:microsoft.com/office/officeart/2018/2/layout/IconVerticalSolidList"/>
    <dgm:cxn modelId="{E537698C-E057-4513-A96E-DB0819B4C2BB}" type="presParOf" srcId="{A1033399-B608-4A70-A71C-1FB10F1EB9DC}" destId="{BBBC795D-5FB5-45FC-A31F-D26DFB19430F}" srcOrd="5" destOrd="0" presId="urn:microsoft.com/office/officeart/2018/2/layout/IconVerticalSolidList"/>
    <dgm:cxn modelId="{9B9C93C4-180D-4B38-861D-38A6F49B152C}" type="presParOf" srcId="{A1033399-B608-4A70-A71C-1FB10F1EB9DC}" destId="{AEABE399-E554-4817-8626-F4EFB7211691}" srcOrd="6" destOrd="0" presId="urn:microsoft.com/office/officeart/2018/2/layout/IconVerticalSolidList"/>
    <dgm:cxn modelId="{9D9D3029-1CBC-4826-8514-CF08FCB6EDC2}" type="presParOf" srcId="{AEABE399-E554-4817-8626-F4EFB7211691}" destId="{C416C87F-6023-468D-A0A8-F329EEC34FBB}" srcOrd="0" destOrd="0" presId="urn:microsoft.com/office/officeart/2018/2/layout/IconVerticalSolidList"/>
    <dgm:cxn modelId="{37BE83C7-0A3D-4710-894A-8A9361AC04A8}" type="presParOf" srcId="{AEABE399-E554-4817-8626-F4EFB7211691}" destId="{C6E65E7A-607E-44BC-9AE9-8AC31FBB25A8}" srcOrd="1" destOrd="0" presId="urn:microsoft.com/office/officeart/2018/2/layout/IconVerticalSolidList"/>
    <dgm:cxn modelId="{F1E374C7-1DE3-4039-B8E6-6C79D01BD390}" type="presParOf" srcId="{AEABE399-E554-4817-8626-F4EFB7211691}" destId="{A58E9531-8E11-4E42-BCFA-224D64B8B95A}" srcOrd="2" destOrd="0" presId="urn:microsoft.com/office/officeart/2018/2/layout/IconVerticalSolidList"/>
    <dgm:cxn modelId="{65BDBC3F-2407-4D64-9C81-D7FF03B91065}" type="presParOf" srcId="{AEABE399-E554-4817-8626-F4EFB7211691}" destId="{6D5644CB-74C7-46EB-877A-C766029CB5EE}" srcOrd="3" destOrd="0" presId="urn:microsoft.com/office/officeart/2018/2/layout/IconVerticalSolidList"/>
    <dgm:cxn modelId="{5F91491D-6B2C-4ECC-A5D7-E3ABF52ED596}" type="presParOf" srcId="{A1033399-B608-4A70-A71C-1FB10F1EB9DC}" destId="{1B7DD0B0-19AE-4260-9E15-963D5C52AD51}" srcOrd="7" destOrd="0" presId="urn:microsoft.com/office/officeart/2018/2/layout/IconVerticalSolidList"/>
    <dgm:cxn modelId="{4BA666BB-B0E5-4198-BD8D-AC473B097B2D}" type="presParOf" srcId="{A1033399-B608-4A70-A71C-1FB10F1EB9DC}" destId="{DA362EEE-8926-408A-9465-91A2A7C1210E}" srcOrd="8" destOrd="0" presId="urn:microsoft.com/office/officeart/2018/2/layout/IconVerticalSolidList"/>
    <dgm:cxn modelId="{CFD2DFE9-5A8E-48AD-B3BE-6E626440B434}" type="presParOf" srcId="{DA362EEE-8926-408A-9465-91A2A7C1210E}" destId="{AD294520-6DF4-4424-8E94-5A25089145D4}" srcOrd="0" destOrd="0" presId="urn:microsoft.com/office/officeart/2018/2/layout/IconVerticalSolidList"/>
    <dgm:cxn modelId="{6DAFC6F8-823D-4C37-9914-31E2F8D381B4}" type="presParOf" srcId="{DA362EEE-8926-408A-9465-91A2A7C1210E}" destId="{D3AC9283-75DD-4EBF-BD11-3C38C70A0FC1}" srcOrd="1" destOrd="0" presId="urn:microsoft.com/office/officeart/2018/2/layout/IconVerticalSolidList"/>
    <dgm:cxn modelId="{2596FAA1-5107-4864-98A4-E123DE862769}" type="presParOf" srcId="{DA362EEE-8926-408A-9465-91A2A7C1210E}" destId="{7E3DDFF7-7024-4D52-B0CE-BABC7AA0438A}" srcOrd="2" destOrd="0" presId="urn:microsoft.com/office/officeart/2018/2/layout/IconVerticalSolidList"/>
    <dgm:cxn modelId="{C4F69C7A-6008-4056-A343-30FB1EF3FCEA}" type="presParOf" srcId="{DA362EEE-8926-408A-9465-91A2A7C1210E}" destId="{66065865-449E-4035-A50B-B9454BA362A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8B2139B-3613-4D17-A923-3D120D051FF1}" type="doc">
      <dgm:prSet loTypeId="urn:microsoft.com/office/officeart/2017/3/layout/HorizontalLabelsTimeline" loCatId="process" qsTypeId="urn:microsoft.com/office/officeart/2005/8/quickstyle/simple1" qsCatId="simple" csTypeId="urn:microsoft.com/office/officeart/2005/8/colors/accent1_2" csCatId="accent1" phldr="1"/>
      <dgm:spPr/>
      <dgm:t>
        <a:bodyPr/>
        <a:lstStyle/>
        <a:p>
          <a:endParaRPr lang="en-US"/>
        </a:p>
      </dgm:t>
    </dgm:pt>
    <dgm:pt modelId="{31CC9822-A54F-4842-BEB7-96C4B9B2BA04}">
      <dgm:prSet/>
      <dgm:spPr/>
      <dgm:t>
        <a:bodyPr/>
        <a:lstStyle/>
        <a:p>
          <a:pPr>
            <a:defRPr b="1"/>
          </a:pPr>
          <a:r>
            <a:rPr lang="en-US"/>
            <a:t>4 Feb. 2025</a:t>
          </a:r>
        </a:p>
      </dgm:t>
    </dgm:pt>
    <dgm:pt modelId="{698BB499-163A-4B56-8400-A4FDE6348B62}" type="parTrans" cxnId="{65A1AB85-CB3D-4B79-97A7-B3BCAADFE32E}">
      <dgm:prSet/>
      <dgm:spPr/>
      <dgm:t>
        <a:bodyPr/>
        <a:lstStyle/>
        <a:p>
          <a:endParaRPr lang="en-US"/>
        </a:p>
      </dgm:t>
    </dgm:pt>
    <dgm:pt modelId="{2C8D2F6F-781D-47C0-AEC1-B832733185BF}" type="sibTrans" cxnId="{65A1AB85-CB3D-4B79-97A7-B3BCAADFE32E}">
      <dgm:prSet/>
      <dgm:spPr/>
      <dgm:t>
        <a:bodyPr/>
        <a:lstStyle/>
        <a:p>
          <a:endParaRPr lang="en-US"/>
        </a:p>
      </dgm:t>
    </dgm:pt>
    <dgm:pt modelId="{6B6715E3-6370-4BD6-A231-0246782F5334}">
      <dgm:prSet/>
      <dgm:spPr/>
      <dgm:t>
        <a:bodyPr/>
        <a:lstStyle/>
        <a:p>
          <a:r>
            <a:rPr lang="en-US" dirty="0"/>
            <a:t>The new tariffs imposed on China effective February 4, 2025, are not eligible for duty drawback upon their exportation or destruction as is the case for other origin products.</a:t>
          </a:r>
        </a:p>
      </dgm:t>
    </dgm:pt>
    <dgm:pt modelId="{949EBB18-5757-4451-BEF5-60BB032B4147}" type="parTrans" cxnId="{713B1CB0-8498-4F0E-84D0-A5B14B552807}">
      <dgm:prSet/>
      <dgm:spPr/>
      <dgm:t>
        <a:bodyPr/>
        <a:lstStyle/>
        <a:p>
          <a:endParaRPr lang="en-US"/>
        </a:p>
      </dgm:t>
    </dgm:pt>
    <dgm:pt modelId="{3117B3EF-9A5D-45E1-8074-E5EE8E379810}" type="sibTrans" cxnId="{713B1CB0-8498-4F0E-84D0-A5B14B552807}">
      <dgm:prSet/>
      <dgm:spPr/>
      <dgm:t>
        <a:bodyPr/>
        <a:lstStyle/>
        <a:p>
          <a:endParaRPr lang="en-US"/>
        </a:p>
      </dgm:t>
    </dgm:pt>
    <dgm:pt modelId="{88921070-DBE6-4CF6-98B7-571400F9F008}">
      <dgm:prSet/>
      <dgm:spPr/>
      <dgm:t>
        <a:bodyPr/>
        <a:lstStyle/>
        <a:p>
          <a:pPr>
            <a:defRPr b="1"/>
          </a:pPr>
          <a:r>
            <a:rPr lang="en-US"/>
            <a:t>4 Mar. 2025</a:t>
          </a:r>
        </a:p>
      </dgm:t>
    </dgm:pt>
    <dgm:pt modelId="{5E2EC8EE-14DF-4284-A0B4-3B41C7CEA0D8}" type="parTrans" cxnId="{F089E933-2B6D-4BB0-8BC1-79C7CA5A1F0E}">
      <dgm:prSet/>
      <dgm:spPr/>
      <dgm:t>
        <a:bodyPr/>
        <a:lstStyle/>
        <a:p>
          <a:endParaRPr lang="en-US"/>
        </a:p>
      </dgm:t>
    </dgm:pt>
    <dgm:pt modelId="{902E3918-E5DC-4AF5-8CD5-A4B1F79A4FAE}" type="sibTrans" cxnId="{F089E933-2B6D-4BB0-8BC1-79C7CA5A1F0E}">
      <dgm:prSet/>
      <dgm:spPr/>
      <dgm:t>
        <a:bodyPr/>
        <a:lstStyle/>
        <a:p>
          <a:endParaRPr lang="en-US"/>
        </a:p>
      </dgm:t>
    </dgm:pt>
    <dgm:pt modelId="{F6101FA6-F2AC-4B94-8EE3-77F752C61615}">
      <dgm:prSet/>
      <dgm:spPr/>
      <dgm:t>
        <a:bodyPr/>
        <a:lstStyle/>
        <a:p>
          <a:r>
            <a:rPr lang="en-US" dirty="0"/>
            <a:t>The new tariffs of 25% of Canada products effective March 4, 2025, are not eligible for duty drawback upon their exportation or destruction as is the case for other origin products.</a:t>
          </a:r>
        </a:p>
      </dgm:t>
    </dgm:pt>
    <dgm:pt modelId="{5FA5CF83-B1BA-4D96-89D9-C5A54C48A870}" type="parTrans" cxnId="{2C8C7C2B-4F44-40E4-B499-43708B155BB5}">
      <dgm:prSet/>
      <dgm:spPr/>
      <dgm:t>
        <a:bodyPr/>
        <a:lstStyle/>
        <a:p>
          <a:endParaRPr lang="en-US"/>
        </a:p>
      </dgm:t>
    </dgm:pt>
    <dgm:pt modelId="{9F626500-5730-40FA-9F30-A7DF3F71CC28}" type="sibTrans" cxnId="{2C8C7C2B-4F44-40E4-B499-43708B155BB5}">
      <dgm:prSet/>
      <dgm:spPr/>
      <dgm:t>
        <a:bodyPr/>
        <a:lstStyle/>
        <a:p>
          <a:endParaRPr lang="en-US"/>
        </a:p>
      </dgm:t>
    </dgm:pt>
    <dgm:pt modelId="{D9116390-E4C6-4B37-B08F-75F3ED478F31}">
      <dgm:prSet/>
      <dgm:spPr/>
      <dgm:t>
        <a:bodyPr/>
        <a:lstStyle/>
        <a:p>
          <a:pPr>
            <a:defRPr b="1"/>
          </a:pPr>
          <a:r>
            <a:rPr lang="en-US"/>
            <a:t>4 Mar. 2025</a:t>
          </a:r>
        </a:p>
      </dgm:t>
    </dgm:pt>
    <dgm:pt modelId="{BC5FD30A-B733-445C-99A7-DAE6C22B115C}" type="parTrans" cxnId="{4922E4BA-0213-4D37-8CD5-92267E2DDDDC}">
      <dgm:prSet/>
      <dgm:spPr/>
      <dgm:t>
        <a:bodyPr/>
        <a:lstStyle/>
        <a:p>
          <a:endParaRPr lang="en-US"/>
        </a:p>
      </dgm:t>
    </dgm:pt>
    <dgm:pt modelId="{158FB3EF-D8F0-49DF-81AE-FD1542CD2EEC}" type="sibTrans" cxnId="{4922E4BA-0213-4D37-8CD5-92267E2DDDDC}">
      <dgm:prSet/>
      <dgm:spPr/>
      <dgm:t>
        <a:bodyPr/>
        <a:lstStyle/>
        <a:p>
          <a:endParaRPr lang="en-US"/>
        </a:p>
      </dgm:t>
    </dgm:pt>
    <dgm:pt modelId="{84037569-8EAB-48DC-8DE3-6B1AAFA7F5B3}">
      <dgm:prSet/>
      <dgm:spPr/>
      <dgm:t>
        <a:bodyPr/>
        <a:lstStyle/>
        <a:p>
          <a:r>
            <a:rPr lang="en-US" dirty="0"/>
            <a:t>The new tariffs  of 25% on Mexico products effective March 4, 2025, are not eligible for duty drawback upon their exportation or destruction as is the case for other origin products.</a:t>
          </a:r>
        </a:p>
      </dgm:t>
    </dgm:pt>
    <dgm:pt modelId="{3F9CB801-CAF0-4CFA-A73F-753F139A8F5E}" type="parTrans" cxnId="{B7453DB6-07CE-4039-AABA-8D5CCC6DBCBC}">
      <dgm:prSet/>
      <dgm:spPr/>
      <dgm:t>
        <a:bodyPr/>
        <a:lstStyle/>
        <a:p>
          <a:endParaRPr lang="en-US"/>
        </a:p>
      </dgm:t>
    </dgm:pt>
    <dgm:pt modelId="{7878BEE2-3657-4574-9873-2160DEF3BB81}" type="sibTrans" cxnId="{B7453DB6-07CE-4039-AABA-8D5CCC6DBCBC}">
      <dgm:prSet/>
      <dgm:spPr/>
      <dgm:t>
        <a:bodyPr/>
        <a:lstStyle/>
        <a:p>
          <a:endParaRPr lang="en-US"/>
        </a:p>
      </dgm:t>
    </dgm:pt>
    <dgm:pt modelId="{154D9B0D-95E3-43C8-833B-9673F9D14D92}" type="pres">
      <dgm:prSet presAssocID="{F8B2139B-3613-4D17-A923-3D120D051FF1}" presName="root" presStyleCnt="0">
        <dgm:presLayoutVars>
          <dgm:chMax/>
          <dgm:chPref/>
          <dgm:animLvl val="lvl"/>
        </dgm:presLayoutVars>
      </dgm:prSet>
      <dgm:spPr/>
    </dgm:pt>
    <dgm:pt modelId="{72E79E87-09EB-494B-8005-CDB0F1A14F41}" type="pres">
      <dgm:prSet presAssocID="{F8B2139B-3613-4D17-A923-3D120D051FF1}" presName="divider" presStyleLbl="fgAcc1" presStyleIdx="0" presStyleCnt="1"/>
      <dgm:spPr/>
    </dgm:pt>
    <dgm:pt modelId="{3727CD2E-D15C-468A-88D2-BEE15A94B0EA}" type="pres">
      <dgm:prSet presAssocID="{F8B2139B-3613-4D17-A923-3D120D051FF1}" presName="nodes" presStyleCnt="0">
        <dgm:presLayoutVars>
          <dgm:chMax/>
          <dgm:chPref/>
          <dgm:animLvl val="lvl"/>
        </dgm:presLayoutVars>
      </dgm:prSet>
      <dgm:spPr/>
    </dgm:pt>
    <dgm:pt modelId="{7D32E44D-997B-4C72-867B-A8F7F48828F3}" type="pres">
      <dgm:prSet presAssocID="{31CC9822-A54F-4842-BEB7-96C4B9B2BA04}" presName="composite" presStyleCnt="0"/>
      <dgm:spPr/>
    </dgm:pt>
    <dgm:pt modelId="{9F37BC49-0069-4E79-9427-0083109EF3C1}" type="pres">
      <dgm:prSet presAssocID="{31CC9822-A54F-4842-BEB7-96C4B9B2BA04}" presName="L1TextContainer" presStyleLbl="alignNode1" presStyleIdx="0" presStyleCnt="3">
        <dgm:presLayoutVars>
          <dgm:chMax val="1"/>
          <dgm:chPref val="1"/>
          <dgm:bulletEnabled val="1"/>
        </dgm:presLayoutVars>
      </dgm:prSet>
      <dgm:spPr/>
    </dgm:pt>
    <dgm:pt modelId="{407CE14E-284C-42A9-9716-94664F95BDC6}" type="pres">
      <dgm:prSet presAssocID="{31CC9822-A54F-4842-BEB7-96C4B9B2BA04}" presName="L2TextContainerWrapper" presStyleCnt="0">
        <dgm:presLayoutVars>
          <dgm:bulletEnabled val="1"/>
        </dgm:presLayoutVars>
      </dgm:prSet>
      <dgm:spPr/>
    </dgm:pt>
    <dgm:pt modelId="{C2C84D8C-B46D-4E69-A2D0-A4C76DB829C0}" type="pres">
      <dgm:prSet presAssocID="{31CC9822-A54F-4842-BEB7-96C4B9B2BA04}" presName="L2TextContainer" presStyleLbl="bgAccFollowNode1" presStyleIdx="0" presStyleCnt="3" custScaleX="89423"/>
      <dgm:spPr/>
    </dgm:pt>
    <dgm:pt modelId="{6581FE40-A0EB-482D-8BAE-C132B30ECECE}" type="pres">
      <dgm:prSet presAssocID="{31CC9822-A54F-4842-BEB7-96C4B9B2BA04}" presName="FlexibleEmptyPlaceHolder" presStyleCnt="0"/>
      <dgm:spPr/>
    </dgm:pt>
    <dgm:pt modelId="{4B39CD4D-FDFF-47E9-A363-56CA5677A615}" type="pres">
      <dgm:prSet presAssocID="{31CC9822-A54F-4842-BEB7-96C4B9B2BA04}" presName="ConnectLine" presStyleLbl="sibTrans1D1" presStyleIdx="0" presStyleCnt="3"/>
      <dgm:spPr/>
    </dgm:pt>
    <dgm:pt modelId="{2E30AFAB-14D1-4EDC-87A4-7151C5257A9B}" type="pres">
      <dgm:prSet presAssocID="{31CC9822-A54F-4842-BEB7-96C4B9B2BA04}" presName="ConnectorPoint" presStyleLbl="node1" presStyleIdx="0" presStyleCnt="3"/>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B0787D7-1611-4442-A809-4AB8431833F3}" type="pres">
      <dgm:prSet presAssocID="{31CC9822-A54F-4842-BEB7-96C4B9B2BA04}" presName="EmptyPlaceHolder" presStyleCnt="0"/>
      <dgm:spPr/>
    </dgm:pt>
    <dgm:pt modelId="{279C2B82-52EA-4FBB-9946-234F82688851}" type="pres">
      <dgm:prSet presAssocID="{2C8D2F6F-781D-47C0-AEC1-B832733185BF}" presName="spaceBetweenRectangles" presStyleCnt="0"/>
      <dgm:spPr/>
    </dgm:pt>
    <dgm:pt modelId="{57DDDEDC-C09B-419A-8D46-FDB6E2CD36E0}" type="pres">
      <dgm:prSet presAssocID="{88921070-DBE6-4CF6-98B7-571400F9F008}" presName="composite" presStyleCnt="0"/>
      <dgm:spPr/>
    </dgm:pt>
    <dgm:pt modelId="{D2B736DF-3FF8-469C-9320-D017072726CC}" type="pres">
      <dgm:prSet presAssocID="{88921070-DBE6-4CF6-98B7-571400F9F008}" presName="L1TextContainer" presStyleLbl="alignNode1" presStyleIdx="1" presStyleCnt="3">
        <dgm:presLayoutVars>
          <dgm:chMax val="1"/>
          <dgm:chPref val="1"/>
          <dgm:bulletEnabled val="1"/>
        </dgm:presLayoutVars>
      </dgm:prSet>
      <dgm:spPr/>
    </dgm:pt>
    <dgm:pt modelId="{47B84F42-F907-4627-B47C-F71CD090F19F}" type="pres">
      <dgm:prSet presAssocID="{88921070-DBE6-4CF6-98B7-571400F9F008}" presName="L2TextContainerWrapper" presStyleCnt="0">
        <dgm:presLayoutVars>
          <dgm:bulletEnabled val="1"/>
        </dgm:presLayoutVars>
      </dgm:prSet>
      <dgm:spPr/>
    </dgm:pt>
    <dgm:pt modelId="{E43E2265-B205-473D-9B88-EEC156CA5376}" type="pres">
      <dgm:prSet presAssocID="{88921070-DBE6-4CF6-98B7-571400F9F008}" presName="L2TextContainer" presStyleLbl="bgAccFollowNode1" presStyleIdx="1" presStyleCnt="3"/>
      <dgm:spPr/>
    </dgm:pt>
    <dgm:pt modelId="{24BDC22C-D141-4CAE-8DA7-722CED9179B3}" type="pres">
      <dgm:prSet presAssocID="{88921070-DBE6-4CF6-98B7-571400F9F008}" presName="FlexibleEmptyPlaceHolder" presStyleCnt="0"/>
      <dgm:spPr/>
    </dgm:pt>
    <dgm:pt modelId="{44ED51A6-11CD-4D2A-908D-F215C3918F2D}" type="pres">
      <dgm:prSet presAssocID="{88921070-DBE6-4CF6-98B7-571400F9F008}" presName="ConnectLine" presStyleLbl="sibTrans1D1" presStyleIdx="1" presStyleCnt="3"/>
      <dgm:spPr/>
    </dgm:pt>
    <dgm:pt modelId="{F4F49809-DD1B-422C-B8F2-1FAA66FA90D0}" type="pres">
      <dgm:prSet presAssocID="{88921070-DBE6-4CF6-98B7-571400F9F008}" presName="ConnectorPoint" presStyleLbl="node1" presStyleIdx="1" presStyleCnt="3"/>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ABE31BB-BE3D-47AD-ABF1-CFC451F344B7}" type="pres">
      <dgm:prSet presAssocID="{88921070-DBE6-4CF6-98B7-571400F9F008}" presName="EmptyPlaceHolder" presStyleCnt="0"/>
      <dgm:spPr/>
    </dgm:pt>
    <dgm:pt modelId="{5966DB0D-019C-474E-9E7D-CCFAD7C3597B}" type="pres">
      <dgm:prSet presAssocID="{902E3918-E5DC-4AF5-8CD5-A4B1F79A4FAE}" presName="spaceBetweenRectangles" presStyleCnt="0"/>
      <dgm:spPr/>
    </dgm:pt>
    <dgm:pt modelId="{2F61D7FF-C67D-4E8B-9224-42A0B7CA25EB}" type="pres">
      <dgm:prSet presAssocID="{D9116390-E4C6-4B37-B08F-75F3ED478F31}" presName="composite" presStyleCnt="0"/>
      <dgm:spPr/>
    </dgm:pt>
    <dgm:pt modelId="{F0A5A824-F5EC-4EB4-B104-FE2DFE666E07}" type="pres">
      <dgm:prSet presAssocID="{D9116390-E4C6-4B37-B08F-75F3ED478F31}" presName="L1TextContainer" presStyleLbl="alignNode1" presStyleIdx="2" presStyleCnt="3">
        <dgm:presLayoutVars>
          <dgm:chMax val="1"/>
          <dgm:chPref val="1"/>
          <dgm:bulletEnabled val="1"/>
        </dgm:presLayoutVars>
      </dgm:prSet>
      <dgm:spPr/>
    </dgm:pt>
    <dgm:pt modelId="{70EDE204-AEFE-4EF2-90E9-423DCDE2A40B}" type="pres">
      <dgm:prSet presAssocID="{D9116390-E4C6-4B37-B08F-75F3ED478F31}" presName="L2TextContainerWrapper" presStyleCnt="0">
        <dgm:presLayoutVars>
          <dgm:bulletEnabled val="1"/>
        </dgm:presLayoutVars>
      </dgm:prSet>
      <dgm:spPr/>
    </dgm:pt>
    <dgm:pt modelId="{05BBCC10-86FA-44DE-989B-3473743E854E}" type="pres">
      <dgm:prSet presAssocID="{D9116390-E4C6-4B37-B08F-75F3ED478F31}" presName="L2TextContainer" presStyleLbl="bgAccFollowNode1" presStyleIdx="2" presStyleCnt="3"/>
      <dgm:spPr/>
    </dgm:pt>
    <dgm:pt modelId="{5C4FE02B-43BD-4163-AAD0-223DC4B97505}" type="pres">
      <dgm:prSet presAssocID="{D9116390-E4C6-4B37-B08F-75F3ED478F31}" presName="FlexibleEmptyPlaceHolder" presStyleCnt="0"/>
      <dgm:spPr/>
    </dgm:pt>
    <dgm:pt modelId="{27C34AAC-8A06-4B5B-A202-473CC86BF7AF}" type="pres">
      <dgm:prSet presAssocID="{D9116390-E4C6-4B37-B08F-75F3ED478F31}" presName="ConnectLine" presStyleLbl="sibTrans1D1" presStyleIdx="2" presStyleCnt="3"/>
      <dgm:spPr/>
    </dgm:pt>
    <dgm:pt modelId="{A53DAF02-5B54-4A34-B836-BFCDCF0CB6FB}" type="pres">
      <dgm:prSet presAssocID="{D9116390-E4C6-4B37-B08F-75F3ED478F31}" presName="ConnectorPoint" presStyleLbl="node1" presStyleIdx="2" presStyleCnt="3"/>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CF297B88-8C60-4584-BA52-36A9371668F9}" type="pres">
      <dgm:prSet presAssocID="{D9116390-E4C6-4B37-B08F-75F3ED478F31}" presName="EmptyPlaceHolder" presStyleCnt="0"/>
      <dgm:spPr/>
    </dgm:pt>
  </dgm:ptLst>
  <dgm:cxnLst>
    <dgm:cxn modelId="{2C8C7C2B-4F44-40E4-B499-43708B155BB5}" srcId="{88921070-DBE6-4CF6-98B7-571400F9F008}" destId="{F6101FA6-F2AC-4B94-8EE3-77F752C61615}" srcOrd="0" destOrd="0" parTransId="{5FA5CF83-B1BA-4D96-89D9-C5A54C48A870}" sibTransId="{9F626500-5730-40FA-9F30-A7DF3F71CC28}"/>
    <dgm:cxn modelId="{F089E933-2B6D-4BB0-8BC1-79C7CA5A1F0E}" srcId="{F8B2139B-3613-4D17-A923-3D120D051FF1}" destId="{88921070-DBE6-4CF6-98B7-571400F9F008}" srcOrd="1" destOrd="0" parTransId="{5E2EC8EE-14DF-4284-A0B4-3B41C7CEA0D8}" sibTransId="{902E3918-E5DC-4AF5-8CD5-A4B1F79A4FAE}"/>
    <dgm:cxn modelId="{5E81313C-8FA2-44C0-9AAB-88AB24E6573E}" type="presOf" srcId="{88921070-DBE6-4CF6-98B7-571400F9F008}" destId="{D2B736DF-3FF8-469C-9320-D017072726CC}" srcOrd="0" destOrd="0" presId="urn:microsoft.com/office/officeart/2017/3/layout/HorizontalLabelsTimeline"/>
    <dgm:cxn modelId="{C5257C7C-9300-41F2-82FC-B9D81CA667E8}" type="presOf" srcId="{84037569-8EAB-48DC-8DE3-6B1AAFA7F5B3}" destId="{05BBCC10-86FA-44DE-989B-3473743E854E}" srcOrd="0" destOrd="0" presId="urn:microsoft.com/office/officeart/2017/3/layout/HorizontalLabelsTimeline"/>
    <dgm:cxn modelId="{65A1AB85-CB3D-4B79-97A7-B3BCAADFE32E}" srcId="{F8B2139B-3613-4D17-A923-3D120D051FF1}" destId="{31CC9822-A54F-4842-BEB7-96C4B9B2BA04}" srcOrd="0" destOrd="0" parTransId="{698BB499-163A-4B56-8400-A4FDE6348B62}" sibTransId="{2C8D2F6F-781D-47C0-AEC1-B832733185BF}"/>
    <dgm:cxn modelId="{486A71A4-42A5-47E6-AFEB-34714C088C23}" type="presOf" srcId="{31CC9822-A54F-4842-BEB7-96C4B9B2BA04}" destId="{9F37BC49-0069-4E79-9427-0083109EF3C1}" srcOrd="0" destOrd="0" presId="urn:microsoft.com/office/officeart/2017/3/layout/HorizontalLabelsTimeline"/>
    <dgm:cxn modelId="{713B1CB0-8498-4F0E-84D0-A5B14B552807}" srcId="{31CC9822-A54F-4842-BEB7-96C4B9B2BA04}" destId="{6B6715E3-6370-4BD6-A231-0246782F5334}" srcOrd="0" destOrd="0" parTransId="{949EBB18-5757-4451-BEF5-60BB032B4147}" sibTransId="{3117B3EF-9A5D-45E1-8074-E5EE8E379810}"/>
    <dgm:cxn modelId="{516C91B5-FCE9-433E-A510-C7BA2D49D9E9}" type="presOf" srcId="{F8B2139B-3613-4D17-A923-3D120D051FF1}" destId="{154D9B0D-95E3-43C8-833B-9673F9D14D92}" srcOrd="0" destOrd="0" presId="urn:microsoft.com/office/officeart/2017/3/layout/HorizontalLabelsTimeline"/>
    <dgm:cxn modelId="{B7453DB6-07CE-4039-AABA-8D5CCC6DBCBC}" srcId="{D9116390-E4C6-4B37-B08F-75F3ED478F31}" destId="{84037569-8EAB-48DC-8DE3-6B1AAFA7F5B3}" srcOrd="0" destOrd="0" parTransId="{3F9CB801-CAF0-4CFA-A73F-753F139A8F5E}" sibTransId="{7878BEE2-3657-4574-9873-2160DEF3BB81}"/>
    <dgm:cxn modelId="{4922E4BA-0213-4D37-8CD5-92267E2DDDDC}" srcId="{F8B2139B-3613-4D17-A923-3D120D051FF1}" destId="{D9116390-E4C6-4B37-B08F-75F3ED478F31}" srcOrd="2" destOrd="0" parTransId="{BC5FD30A-B733-445C-99A7-DAE6C22B115C}" sibTransId="{158FB3EF-D8F0-49DF-81AE-FD1542CD2EEC}"/>
    <dgm:cxn modelId="{E4E775BF-FAA8-4EDF-8C27-0EB944857590}" type="presOf" srcId="{D9116390-E4C6-4B37-B08F-75F3ED478F31}" destId="{F0A5A824-F5EC-4EB4-B104-FE2DFE666E07}" srcOrd="0" destOrd="0" presId="urn:microsoft.com/office/officeart/2017/3/layout/HorizontalLabelsTimeline"/>
    <dgm:cxn modelId="{68677ADF-ACAF-4C12-93F4-BBE9E66F0EAF}" type="presOf" srcId="{F6101FA6-F2AC-4B94-8EE3-77F752C61615}" destId="{E43E2265-B205-473D-9B88-EEC156CA5376}" srcOrd="0" destOrd="0" presId="urn:microsoft.com/office/officeart/2017/3/layout/HorizontalLabelsTimeline"/>
    <dgm:cxn modelId="{72688AF5-CAC5-4CC2-910F-8F1C2FF208D3}" type="presOf" srcId="{6B6715E3-6370-4BD6-A231-0246782F5334}" destId="{C2C84D8C-B46D-4E69-A2D0-A4C76DB829C0}" srcOrd="0" destOrd="0" presId="urn:microsoft.com/office/officeart/2017/3/layout/HorizontalLabelsTimeline"/>
    <dgm:cxn modelId="{2FD92900-F325-417E-8366-39A7FF1B99B5}" type="presParOf" srcId="{154D9B0D-95E3-43C8-833B-9673F9D14D92}" destId="{72E79E87-09EB-494B-8005-CDB0F1A14F41}" srcOrd="0" destOrd="0" presId="urn:microsoft.com/office/officeart/2017/3/layout/HorizontalLabelsTimeline"/>
    <dgm:cxn modelId="{2FEF0E0E-3E04-409E-8F32-C5F0662F26CD}" type="presParOf" srcId="{154D9B0D-95E3-43C8-833B-9673F9D14D92}" destId="{3727CD2E-D15C-468A-88D2-BEE15A94B0EA}" srcOrd="1" destOrd="0" presId="urn:microsoft.com/office/officeart/2017/3/layout/HorizontalLabelsTimeline"/>
    <dgm:cxn modelId="{74794674-DB49-4C77-B6D8-6F9985FEBF67}" type="presParOf" srcId="{3727CD2E-D15C-468A-88D2-BEE15A94B0EA}" destId="{7D32E44D-997B-4C72-867B-A8F7F48828F3}" srcOrd="0" destOrd="0" presId="urn:microsoft.com/office/officeart/2017/3/layout/HorizontalLabelsTimeline"/>
    <dgm:cxn modelId="{D41E2CC3-3C20-4AE4-9585-51925F57B6AA}" type="presParOf" srcId="{7D32E44D-997B-4C72-867B-A8F7F48828F3}" destId="{9F37BC49-0069-4E79-9427-0083109EF3C1}" srcOrd="0" destOrd="0" presId="urn:microsoft.com/office/officeart/2017/3/layout/HorizontalLabelsTimeline"/>
    <dgm:cxn modelId="{F219CEA2-798A-4A80-BEC2-5F8807CF4E24}" type="presParOf" srcId="{7D32E44D-997B-4C72-867B-A8F7F48828F3}" destId="{407CE14E-284C-42A9-9716-94664F95BDC6}" srcOrd="1" destOrd="0" presId="urn:microsoft.com/office/officeart/2017/3/layout/HorizontalLabelsTimeline"/>
    <dgm:cxn modelId="{94E67FBD-D5F5-4C2E-B8D7-407010669EB6}" type="presParOf" srcId="{407CE14E-284C-42A9-9716-94664F95BDC6}" destId="{C2C84D8C-B46D-4E69-A2D0-A4C76DB829C0}" srcOrd="0" destOrd="0" presId="urn:microsoft.com/office/officeart/2017/3/layout/HorizontalLabelsTimeline"/>
    <dgm:cxn modelId="{C8D94EF0-E5C8-4B19-B8C5-5FC911B1C3D3}" type="presParOf" srcId="{407CE14E-284C-42A9-9716-94664F95BDC6}" destId="{6581FE40-A0EB-482D-8BAE-C132B30ECECE}" srcOrd="1" destOrd="0" presId="urn:microsoft.com/office/officeart/2017/3/layout/HorizontalLabelsTimeline"/>
    <dgm:cxn modelId="{551AACE1-4893-4C00-9200-C02DF258EACB}" type="presParOf" srcId="{7D32E44D-997B-4C72-867B-A8F7F48828F3}" destId="{4B39CD4D-FDFF-47E9-A363-56CA5677A615}" srcOrd="2" destOrd="0" presId="urn:microsoft.com/office/officeart/2017/3/layout/HorizontalLabelsTimeline"/>
    <dgm:cxn modelId="{632C9EEB-6741-4FA1-981A-9C7101EC2DB9}" type="presParOf" srcId="{7D32E44D-997B-4C72-867B-A8F7F48828F3}" destId="{2E30AFAB-14D1-4EDC-87A4-7151C5257A9B}" srcOrd="3" destOrd="0" presId="urn:microsoft.com/office/officeart/2017/3/layout/HorizontalLabelsTimeline"/>
    <dgm:cxn modelId="{8D7D612C-46A1-4010-A59E-C82049CE2CE4}" type="presParOf" srcId="{7D32E44D-997B-4C72-867B-A8F7F48828F3}" destId="{0B0787D7-1611-4442-A809-4AB8431833F3}" srcOrd="4" destOrd="0" presId="urn:microsoft.com/office/officeart/2017/3/layout/HorizontalLabelsTimeline"/>
    <dgm:cxn modelId="{92DB5627-6CBC-46EB-B10A-AF696D32621E}" type="presParOf" srcId="{3727CD2E-D15C-468A-88D2-BEE15A94B0EA}" destId="{279C2B82-52EA-4FBB-9946-234F82688851}" srcOrd="1" destOrd="0" presId="urn:microsoft.com/office/officeart/2017/3/layout/HorizontalLabelsTimeline"/>
    <dgm:cxn modelId="{0D8F4A2B-5771-45C2-A46A-ED7D02681B91}" type="presParOf" srcId="{3727CD2E-D15C-468A-88D2-BEE15A94B0EA}" destId="{57DDDEDC-C09B-419A-8D46-FDB6E2CD36E0}" srcOrd="2" destOrd="0" presId="urn:microsoft.com/office/officeart/2017/3/layout/HorizontalLabelsTimeline"/>
    <dgm:cxn modelId="{1591201A-7156-423F-81CD-B3A3103323C1}" type="presParOf" srcId="{57DDDEDC-C09B-419A-8D46-FDB6E2CD36E0}" destId="{D2B736DF-3FF8-469C-9320-D017072726CC}" srcOrd="0" destOrd="0" presId="urn:microsoft.com/office/officeart/2017/3/layout/HorizontalLabelsTimeline"/>
    <dgm:cxn modelId="{8041F3E7-35D1-4CE2-8E58-2C9324412AA6}" type="presParOf" srcId="{57DDDEDC-C09B-419A-8D46-FDB6E2CD36E0}" destId="{47B84F42-F907-4627-B47C-F71CD090F19F}" srcOrd="1" destOrd="0" presId="urn:microsoft.com/office/officeart/2017/3/layout/HorizontalLabelsTimeline"/>
    <dgm:cxn modelId="{16C7ADD4-D8E6-416B-9103-5A45098C0A02}" type="presParOf" srcId="{47B84F42-F907-4627-B47C-F71CD090F19F}" destId="{E43E2265-B205-473D-9B88-EEC156CA5376}" srcOrd="0" destOrd="0" presId="urn:microsoft.com/office/officeart/2017/3/layout/HorizontalLabelsTimeline"/>
    <dgm:cxn modelId="{EB58027C-024A-45D0-81A8-FCDEBD1D6740}" type="presParOf" srcId="{47B84F42-F907-4627-B47C-F71CD090F19F}" destId="{24BDC22C-D141-4CAE-8DA7-722CED9179B3}" srcOrd="1" destOrd="0" presId="urn:microsoft.com/office/officeart/2017/3/layout/HorizontalLabelsTimeline"/>
    <dgm:cxn modelId="{C6D8A0C6-A0B0-4C81-9BC0-50433463D6E9}" type="presParOf" srcId="{57DDDEDC-C09B-419A-8D46-FDB6E2CD36E0}" destId="{44ED51A6-11CD-4D2A-908D-F215C3918F2D}" srcOrd="2" destOrd="0" presId="urn:microsoft.com/office/officeart/2017/3/layout/HorizontalLabelsTimeline"/>
    <dgm:cxn modelId="{C4527FC4-4321-4CF4-A0C4-05AA91159928}" type="presParOf" srcId="{57DDDEDC-C09B-419A-8D46-FDB6E2CD36E0}" destId="{F4F49809-DD1B-422C-B8F2-1FAA66FA90D0}" srcOrd="3" destOrd="0" presId="urn:microsoft.com/office/officeart/2017/3/layout/HorizontalLabelsTimeline"/>
    <dgm:cxn modelId="{5355414B-2C73-4096-821A-14768C1BB936}" type="presParOf" srcId="{57DDDEDC-C09B-419A-8D46-FDB6E2CD36E0}" destId="{2ABE31BB-BE3D-47AD-ABF1-CFC451F344B7}" srcOrd="4" destOrd="0" presId="urn:microsoft.com/office/officeart/2017/3/layout/HorizontalLabelsTimeline"/>
    <dgm:cxn modelId="{14123691-F42F-4771-8488-92CBE1F2BD4B}" type="presParOf" srcId="{3727CD2E-D15C-468A-88D2-BEE15A94B0EA}" destId="{5966DB0D-019C-474E-9E7D-CCFAD7C3597B}" srcOrd="3" destOrd="0" presId="urn:microsoft.com/office/officeart/2017/3/layout/HorizontalLabelsTimeline"/>
    <dgm:cxn modelId="{ED222888-F515-4002-96DE-4D79C6F5566B}" type="presParOf" srcId="{3727CD2E-D15C-468A-88D2-BEE15A94B0EA}" destId="{2F61D7FF-C67D-4E8B-9224-42A0B7CA25EB}" srcOrd="4" destOrd="0" presId="urn:microsoft.com/office/officeart/2017/3/layout/HorizontalLabelsTimeline"/>
    <dgm:cxn modelId="{99DCFABA-4CBC-458D-98C0-EBA79E11B436}" type="presParOf" srcId="{2F61D7FF-C67D-4E8B-9224-42A0B7CA25EB}" destId="{F0A5A824-F5EC-4EB4-B104-FE2DFE666E07}" srcOrd="0" destOrd="0" presId="urn:microsoft.com/office/officeart/2017/3/layout/HorizontalLabelsTimeline"/>
    <dgm:cxn modelId="{C957D16C-E55D-4AFB-9134-D2DF93EE2DAF}" type="presParOf" srcId="{2F61D7FF-C67D-4E8B-9224-42A0B7CA25EB}" destId="{70EDE204-AEFE-4EF2-90E9-423DCDE2A40B}" srcOrd="1" destOrd="0" presId="urn:microsoft.com/office/officeart/2017/3/layout/HorizontalLabelsTimeline"/>
    <dgm:cxn modelId="{6D8A457C-DC29-4139-87AB-951C5B02107E}" type="presParOf" srcId="{70EDE204-AEFE-4EF2-90E9-423DCDE2A40B}" destId="{05BBCC10-86FA-44DE-989B-3473743E854E}" srcOrd="0" destOrd="0" presId="urn:microsoft.com/office/officeart/2017/3/layout/HorizontalLabelsTimeline"/>
    <dgm:cxn modelId="{4EB4682F-F0E4-4477-9751-78F16AC34852}" type="presParOf" srcId="{70EDE204-AEFE-4EF2-90E9-423DCDE2A40B}" destId="{5C4FE02B-43BD-4163-AAD0-223DC4B97505}" srcOrd="1" destOrd="0" presId="urn:microsoft.com/office/officeart/2017/3/layout/HorizontalLabelsTimeline"/>
    <dgm:cxn modelId="{0B26E5B6-3945-4E89-A771-D4955F0FFE49}" type="presParOf" srcId="{2F61D7FF-C67D-4E8B-9224-42A0B7CA25EB}" destId="{27C34AAC-8A06-4B5B-A202-473CC86BF7AF}" srcOrd="2" destOrd="0" presId="urn:microsoft.com/office/officeart/2017/3/layout/HorizontalLabelsTimeline"/>
    <dgm:cxn modelId="{E8F34C83-3CBE-4FA1-AB1D-158112BDB738}" type="presParOf" srcId="{2F61D7FF-C67D-4E8B-9224-42A0B7CA25EB}" destId="{A53DAF02-5B54-4A34-B836-BFCDCF0CB6FB}" srcOrd="3" destOrd="0" presId="urn:microsoft.com/office/officeart/2017/3/layout/HorizontalLabelsTimeline"/>
    <dgm:cxn modelId="{C3678918-630E-4F3C-AB81-498FA46C8BC9}" type="presParOf" srcId="{2F61D7FF-C67D-4E8B-9224-42A0B7CA25EB}" destId="{CF297B88-8C60-4584-BA52-36A9371668F9}" srcOrd="4" destOrd="0" presId="urn:microsoft.com/office/officeart/2017/3/layout/HorizontalLabels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3A6E22-C589-4746-9FC8-095E8A4C30C8}" type="doc">
      <dgm:prSet loTypeId="urn:microsoft.com/office/officeart/2008/layout/LinedList" loCatId="list" qsTypeId="urn:microsoft.com/office/officeart/2005/8/quickstyle/simple5" qsCatId="simple" csTypeId="urn:microsoft.com/office/officeart/2005/8/colors/colorful5" csCatId="colorful" phldr="1"/>
      <dgm:spPr/>
      <dgm:t>
        <a:bodyPr/>
        <a:lstStyle/>
        <a:p>
          <a:endParaRPr lang="en-US"/>
        </a:p>
      </dgm:t>
    </dgm:pt>
    <dgm:pt modelId="{483DA3D6-9D35-4189-976D-839B687BA588}">
      <dgm:prSet/>
      <dgm:spPr/>
      <dgm:t>
        <a:bodyPr/>
        <a:lstStyle/>
        <a:p>
          <a:r>
            <a:rPr lang="en-US" dirty="0"/>
            <a:t>The Trump Administration has reiterated a plan to impose an across-the-board tax for all non-US produced goods on a scale from 10%-20%. This is in addition to the “reciprocal tax” announcement on February 13, 2025</a:t>
          </a:r>
        </a:p>
        <a:p>
          <a:r>
            <a:rPr lang="en-US" dirty="0"/>
            <a:t>The Universal Tax will be collected by a new division of the Treasury Department-External Revenue Service (ERS)</a:t>
          </a:r>
        </a:p>
      </dgm:t>
    </dgm:pt>
    <dgm:pt modelId="{5732AFAA-112C-4218-8C65-1F8482D11B6B}" type="parTrans" cxnId="{191931CD-EB59-48F2-9DF1-944BA67C7CF1}">
      <dgm:prSet/>
      <dgm:spPr/>
      <dgm:t>
        <a:bodyPr/>
        <a:lstStyle/>
        <a:p>
          <a:endParaRPr lang="en-US"/>
        </a:p>
      </dgm:t>
    </dgm:pt>
    <dgm:pt modelId="{EB4DA620-7A99-4122-A2A5-965D27899F80}" type="sibTrans" cxnId="{191931CD-EB59-48F2-9DF1-944BA67C7CF1}">
      <dgm:prSet/>
      <dgm:spPr/>
      <dgm:t>
        <a:bodyPr/>
        <a:lstStyle/>
        <a:p>
          <a:endParaRPr lang="en-US"/>
        </a:p>
      </dgm:t>
    </dgm:pt>
    <dgm:pt modelId="{7D5B0AEC-FC42-4FB8-B32F-66BE7B48B498}">
      <dgm:prSet/>
      <dgm:spPr/>
      <dgm:t>
        <a:bodyPr/>
        <a:lstStyle/>
        <a:p>
          <a:r>
            <a:rPr lang="en-US" dirty="0"/>
            <a:t>Universal Retaliation plans are being planned by members of the EU, Asian, South America and remainder of the global footprint who are scheduled to be targeted with an across-the- board universal tax structure aimed at taxing imports from expanded origin countries.</a:t>
          </a:r>
        </a:p>
        <a:p>
          <a:r>
            <a:rPr lang="en-US" dirty="0"/>
            <a:t>Universal Tax will resemble a US version of the Value Added Tax system in place globally with possible credits for US sales taxes paid by importers.</a:t>
          </a:r>
        </a:p>
      </dgm:t>
    </dgm:pt>
    <dgm:pt modelId="{624D3DFA-FA7C-4F7F-9A3D-BD8083A07747}" type="parTrans" cxnId="{3CEE0960-C3F9-4C02-8385-68929245EAD8}">
      <dgm:prSet/>
      <dgm:spPr/>
      <dgm:t>
        <a:bodyPr/>
        <a:lstStyle/>
        <a:p>
          <a:endParaRPr lang="en-US"/>
        </a:p>
      </dgm:t>
    </dgm:pt>
    <dgm:pt modelId="{2A63CFC7-730D-4F63-B292-C76479E1CACB}" type="sibTrans" cxnId="{3CEE0960-C3F9-4C02-8385-68929245EAD8}">
      <dgm:prSet/>
      <dgm:spPr/>
      <dgm:t>
        <a:bodyPr/>
        <a:lstStyle/>
        <a:p>
          <a:endParaRPr lang="en-US"/>
        </a:p>
      </dgm:t>
    </dgm:pt>
    <dgm:pt modelId="{DC74E4FE-4E5E-46C8-B516-311A1571F27A}">
      <dgm:prSet/>
      <dgm:spPr/>
      <dgm:t>
        <a:bodyPr/>
        <a:lstStyle/>
        <a:p>
          <a:r>
            <a:rPr lang="en-US"/>
            <a:t>Existing privileges of duty-free entry on the ad valorem tax will remain in place however the universal tax will be implemented under a separate code identifier and due regardless of existing duty-free privileges as it is considered not to be duty tax but rather a universal tax similar to global Value Added Tax (VAT) structures.</a:t>
          </a:r>
        </a:p>
      </dgm:t>
    </dgm:pt>
    <dgm:pt modelId="{9F14E0C8-4432-4610-8D7B-348A64E3674C}" type="parTrans" cxnId="{6EE67F16-5C27-4508-A1CC-34DFD6C5F3CF}">
      <dgm:prSet/>
      <dgm:spPr/>
      <dgm:t>
        <a:bodyPr/>
        <a:lstStyle/>
        <a:p>
          <a:endParaRPr lang="en-US"/>
        </a:p>
      </dgm:t>
    </dgm:pt>
    <dgm:pt modelId="{14DF46D8-C73D-400F-91AA-9FE4AA8AF230}" type="sibTrans" cxnId="{6EE67F16-5C27-4508-A1CC-34DFD6C5F3CF}">
      <dgm:prSet/>
      <dgm:spPr/>
      <dgm:t>
        <a:bodyPr/>
        <a:lstStyle/>
        <a:p>
          <a:endParaRPr lang="en-US"/>
        </a:p>
      </dgm:t>
    </dgm:pt>
    <dgm:pt modelId="{A8E8C393-DE20-4049-87AD-C9FDF95240E7}" type="pres">
      <dgm:prSet presAssocID="{AB3A6E22-C589-4746-9FC8-095E8A4C30C8}" presName="vert0" presStyleCnt="0">
        <dgm:presLayoutVars>
          <dgm:dir/>
          <dgm:animOne val="branch"/>
          <dgm:animLvl val="lvl"/>
        </dgm:presLayoutVars>
      </dgm:prSet>
      <dgm:spPr/>
    </dgm:pt>
    <dgm:pt modelId="{21E33877-B1E0-4E20-9738-CFA2BCFE8DEF}" type="pres">
      <dgm:prSet presAssocID="{483DA3D6-9D35-4189-976D-839B687BA588}" presName="thickLine" presStyleLbl="alignNode1" presStyleIdx="0" presStyleCnt="3"/>
      <dgm:spPr/>
    </dgm:pt>
    <dgm:pt modelId="{9A45F92C-949D-4004-9AA1-336B87D883A8}" type="pres">
      <dgm:prSet presAssocID="{483DA3D6-9D35-4189-976D-839B687BA588}" presName="horz1" presStyleCnt="0"/>
      <dgm:spPr/>
    </dgm:pt>
    <dgm:pt modelId="{D626185F-506E-43EF-9135-E6A9E51BA8CD}" type="pres">
      <dgm:prSet presAssocID="{483DA3D6-9D35-4189-976D-839B687BA588}" presName="tx1" presStyleLbl="revTx" presStyleIdx="0" presStyleCnt="3"/>
      <dgm:spPr/>
    </dgm:pt>
    <dgm:pt modelId="{3701742A-AB8C-46E9-8960-CD7A8BF62FB7}" type="pres">
      <dgm:prSet presAssocID="{483DA3D6-9D35-4189-976D-839B687BA588}" presName="vert1" presStyleCnt="0"/>
      <dgm:spPr/>
    </dgm:pt>
    <dgm:pt modelId="{D1E159E4-3027-4337-8DC0-100C5038B253}" type="pres">
      <dgm:prSet presAssocID="{7D5B0AEC-FC42-4FB8-B32F-66BE7B48B498}" presName="thickLine" presStyleLbl="alignNode1" presStyleIdx="1" presStyleCnt="3"/>
      <dgm:spPr/>
    </dgm:pt>
    <dgm:pt modelId="{6BAE1FBB-612A-4FE1-9441-A9889DD04723}" type="pres">
      <dgm:prSet presAssocID="{7D5B0AEC-FC42-4FB8-B32F-66BE7B48B498}" presName="horz1" presStyleCnt="0"/>
      <dgm:spPr/>
    </dgm:pt>
    <dgm:pt modelId="{1080495F-0FAE-4F3B-877F-4F985F9FA6A1}" type="pres">
      <dgm:prSet presAssocID="{7D5B0AEC-FC42-4FB8-B32F-66BE7B48B498}" presName="tx1" presStyleLbl="revTx" presStyleIdx="1" presStyleCnt="3"/>
      <dgm:spPr/>
    </dgm:pt>
    <dgm:pt modelId="{2E7163A7-2561-4E8A-9A7C-C13F6C01F48B}" type="pres">
      <dgm:prSet presAssocID="{7D5B0AEC-FC42-4FB8-B32F-66BE7B48B498}" presName="vert1" presStyleCnt="0"/>
      <dgm:spPr/>
    </dgm:pt>
    <dgm:pt modelId="{9E93C860-C80D-4740-A6CF-7BD822FD6A03}" type="pres">
      <dgm:prSet presAssocID="{DC74E4FE-4E5E-46C8-B516-311A1571F27A}" presName="thickLine" presStyleLbl="alignNode1" presStyleIdx="2" presStyleCnt="3"/>
      <dgm:spPr/>
    </dgm:pt>
    <dgm:pt modelId="{78F38426-BB91-4091-965B-5174C785A74B}" type="pres">
      <dgm:prSet presAssocID="{DC74E4FE-4E5E-46C8-B516-311A1571F27A}" presName="horz1" presStyleCnt="0"/>
      <dgm:spPr/>
    </dgm:pt>
    <dgm:pt modelId="{ADF5472A-F7D3-4EAD-B4C1-F450E04BDA36}" type="pres">
      <dgm:prSet presAssocID="{DC74E4FE-4E5E-46C8-B516-311A1571F27A}" presName="tx1" presStyleLbl="revTx" presStyleIdx="2" presStyleCnt="3"/>
      <dgm:spPr/>
    </dgm:pt>
    <dgm:pt modelId="{7F6E1B8B-7BB7-489B-97FB-428A7529C660}" type="pres">
      <dgm:prSet presAssocID="{DC74E4FE-4E5E-46C8-B516-311A1571F27A}" presName="vert1" presStyleCnt="0"/>
      <dgm:spPr/>
    </dgm:pt>
  </dgm:ptLst>
  <dgm:cxnLst>
    <dgm:cxn modelId="{4E2A3008-61C7-4AC5-851E-4078DC57F444}" type="presOf" srcId="{7D5B0AEC-FC42-4FB8-B32F-66BE7B48B498}" destId="{1080495F-0FAE-4F3B-877F-4F985F9FA6A1}" srcOrd="0" destOrd="0" presId="urn:microsoft.com/office/officeart/2008/layout/LinedList"/>
    <dgm:cxn modelId="{6EE67F16-5C27-4508-A1CC-34DFD6C5F3CF}" srcId="{AB3A6E22-C589-4746-9FC8-095E8A4C30C8}" destId="{DC74E4FE-4E5E-46C8-B516-311A1571F27A}" srcOrd="2" destOrd="0" parTransId="{9F14E0C8-4432-4610-8D7B-348A64E3674C}" sibTransId="{14DF46D8-C73D-400F-91AA-9FE4AA8AF230}"/>
    <dgm:cxn modelId="{D7178B25-DDED-4ADA-AD80-B560AC59F5D1}" type="presOf" srcId="{AB3A6E22-C589-4746-9FC8-095E8A4C30C8}" destId="{A8E8C393-DE20-4049-87AD-C9FDF95240E7}" srcOrd="0" destOrd="0" presId="urn:microsoft.com/office/officeart/2008/layout/LinedList"/>
    <dgm:cxn modelId="{3CEE0960-C3F9-4C02-8385-68929245EAD8}" srcId="{AB3A6E22-C589-4746-9FC8-095E8A4C30C8}" destId="{7D5B0AEC-FC42-4FB8-B32F-66BE7B48B498}" srcOrd="1" destOrd="0" parTransId="{624D3DFA-FA7C-4F7F-9A3D-BD8083A07747}" sibTransId="{2A63CFC7-730D-4F63-B292-C76479E1CACB}"/>
    <dgm:cxn modelId="{FC362F8F-25BC-4593-8AA3-38358868CFC7}" type="presOf" srcId="{483DA3D6-9D35-4189-976D-839B687BA588}" destId="{D626185F-506E-43EF-9135-E6A9E51BA8CD}" srcOrd="0" destOrd="0" presId="urn:microsoft.com/office/officeart/2008/layout/LinedList"/>
    <dgm:cxn modelId="{400D05CA-C5F2-4E65-8C51-6E9E72DB9B86}" type="presOf" srcId="{DC74E4FE-4E5E-46C8-B516-311A1571F27A}" destId="{ADF5472A-F7D3-4EAD-B4C1-F450E04BDA36}" srcOrd="0" destOrd="0" presId="urn:microsoft.com/office/officeart/2008/layout/LinedList"/>
    <dgm:cxn modelId="{191931CD-EB59-48F2-9DF1-944BA67C7CF1}" srcId="{AB3A6E22-C589-4746-9FC8-095E8A4C30C8}" destId="{483DA3D6-9D35-4189-976D-839B687BA588}" srcOrd="0" destOrd="0" parTransId="{5732AFAA-112C-4218-8C65-1F8482D11B6B}" sibTransId="{EB4DA620-7A99-4122-A2A5-965D27899F80}"/>
    <dgm:cxn modelId="{1839809F-F5D7-4DDB-9C77-3F707FE0D96D}" type="presParOf" srcId="{A8E8C393-DE20-4049-87AD-C9FDF95240E7}" destId="{21E33877-B1E0-4E20-9738-CFA2BCFE8DEF}" srcOrd="0" destOrd="0" presId="urn:microsoft.com/office/officeart/2008/layout/LinedList"/>
    <dgm:cxn modelId="{7A12AA28-13EE-40B0-8E5B-7C580108ADDF}" type="presParOf" srcId="{A8E8C393-DE20-4049-87AD-C9FDF95240E7}" destId="{9A45F92C-949D-4004-9AA1-336B87D883A8}" srcOrd="1" destOrd="0" presId="urn:microsoft.com/office/officeart/2008/layout/LinedList"/>
    <dgm:cxn modelId="{5CCD3574-1920-4891-B71E-1D02BE0523DE}" type="presParOf" srcId="{9A45F92C-949D-4004-9AA1-336B87D883A8}" destId="{D626185F-506E-43EF-9135-E6A9E51BA8CD}" srcOrd="0" destOrd="0" presId="urn:microsoft.com/office/officeart/2008/layout/LinedList"/>
    <dgm:cxn modelId="{58747C91-4FC4-4C36-824E-8775AB5E3D10}" type="presParOf" srcId="{9A45F92C-949D-4004-9AA1-336B87D883A8}" destId="{3701742A-AB8C-46E9-8960-CD7A8BF62FB7}" srcOrd="1" destOrd="0" presId="urn:microsoft.com/office/officeart/2008/layout/LinedList"/>
    <dgm:cxn modelId="{6694B0E1-767A-4009-8CD9-0B0732BAEE4A}" type="presParOf" srcId="{A8E8C393-DE20-4049-87AD-C9FDF95240E7}" destId="{D1E159E4-3027-4337-8DC0-100C5038B253}" srcOrd="2" destOrd="0" presId="urn:microsoft.com/office/officeart/2008/layout/LinedList"/>
    <dgm:cxn modelId="{A5BA09E7-958B-4198-95D4-CD1AADD9327D}" type="presParOf" srcId="{A8E8C393-DE20-4049-87AD-C9FDF95240E7}" destId="{6BAE1FBB-612A-4FE1-9441-A9889DD04723}" srcOrd="3" destOrd="0" presId="urn:microsoft.com/office/officeart/2008/layout/LinedList"/>
    <dgm:cxn modelId="{C5D34450-F758-41F2-A8C8-9B9993BD915B}" type="presParOf" srcId="{6BAE1FBB-612A-4FE1-9441-A9889DD04723}" destId="{1080495F-0FAE-4F3B-877F-4F985F9FA6A1}" srcOrd="0" destOrd="0" presId="urn:microsoft.com/office/officeart/2008/layout/LinedList"/>
    <dgm:cxn modelId="{DE48F1D1-105A-4EE9-91B4-7105CA572E2C}" type="presParOf" srcId="{6BAE1FBB-612A-4FE1-9441-A9889DD04723}" destId="{2E7163A7-2561-4E8A-9A7C-C13F6C01F48B}" srcOrd="1" destOrd="0" presId="urn:microsoft.com/office/officeart/2008/layout/LinedList"/>
    <dgm:cxn modelId="{55B76EEA-2852-45BB-A28D-E8B18B23FD3C}" type="presParOf" srcId="{A8E8C393-DE20-4049-87AD-C9FDF95240E7}" destId="{9E93C860-C80D-4740-A6CF-7BD822FD6A03}" srcOrd="4" destOrd="0" presId="urn:microsoft.com/office/officeart/2008/layout/LinedList"/>
    <dgm:cxn modelId="{77A20B5E-8BC6-47EE-8893-DF0FED2AE9BE}" type="presParOf" srcId="{A8E8C393-DE20-4049-87AD-C9FDF95240E7}" destId="{78F38426-BB91-4091-965B-5174C785A74B}" srcOrd="5" destOrd="0" presId="urn:microsoft.com/office/officeart/2008/layout/LinedList"/>
    <dgm:cxn modelId="{537A5E44-26F4-4C80-989D-F2FB18F81DFF}" type="presParOf" srcId="{78F38426-BB91-4091-965B-5174C785A74B}" destId="{ADF5472A-F7D3-4EAD-B4C1-F450E04BDA36}" srcOrd="0" destOrd="0" presId="urn:microsoft.com/office/officeart/2008/layout/LinedList"/>
    <dgm:cxn modelId="{5143AA3B-CA0C-40DA-9320-10D7F4470601}" type="presParOf" srcId="{78F38426-BB91-4091-965B-5174C785A74B}" destId="{7F6E1B8B-7BB7-489B-97FB-428A7529C66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CC54656-3036-43FD-9545-B9C846D010A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A5ABF51-AE30-49A1-82C5-7D1D368D2B84}">
      <dgm:prSet/>
      <dgm:spPr/>
      <dgm:t>
        <a:bodyPr/>
        <a:lstStyle/>
        <a:p>
          <a:r>
            <a:rPr lang="en-US"/>
            <a:t>The new administration has introduced the concept of a new division of the Department of Treasury to be named “External Revenue Service” (ERS)</a:t>
          </a:r>
        </a:p>
      </dgm:t>
    </dgm:pt>
    <dgm:pt modelId="{727A5122-59EC-4438-AED2-EC7DD74A18D3}" type="parTrans" cxnId="{FF8E0F1F-BB4E-41FA-8EEB-838FEAEF7A87}">
      <dgm:prSet/>
      <dgm:spPr/>
      <dgm:t>
        <a:bodyPr/>
        <a:lstStyle/>
        <a:p>
          <a:endParaRPr lang="en-US"/>
        </a:p>
      </dgm:t>
    </dgm:pt>
    <dgm:pt modelId="{2AF02027-B695-4BC0-ACCB-3734847045E2}" type="sibTrans" cxnId="{FF8E0F1F-BB4E-41FA-8EEB-838FEAEF7A87}">
      <dgm:prSet/>
      <dgm:spPr/>
      <dgm:t>
        <a:bodyPr/>
        <a:lstStyle/>
        <a:p>
          <a:endParaRPr lang="en-US"/>
        </a:p>
      </dgm:t>
    </dgm:pt>
    <dgm:pt modelId="{9A78775B-9C00-4169-A11B-ACFEECBE6C0F}">
      <dgm:prSet/>
      <dgm:spPr/>
      <dgm:t>
        <a:bodyPr/>
        <a:lstStyle/>
        <a:p>
          <a:r>
            <a:rPr lang="en-US"/>
            <a:t>The ERS will be responsible for collecting additional universal tax amounts due on imported products of foreign origin.</a:t>
          </a:r>
        </a:p>
      </dgm:t>
    </dgm:pt>
    <dgm:pt modelId="{70D8E7CB-ECCB-4A2F-875D-336278DF4E53}" type="parTrans" cxnId="{794461B5-8C21-467F-B0EE-3AECC0D2C1F9}">
      <dgm:prSet/>
      <dgm:spPr/>
      <dgm:t>
        <a:bodyPr/>
        <a:lstStyle/>
        <a:p>
          <a:endParaRPr lang="en-US"/>
        </a:p>
      </dgm:t>
    </dgm:pt>
    <dgm:pt modelId="{31B11298-5F48-4EB4-835D-1F70678C280F}" type="sibTrans" cxnId="{794461B5-8C21-467F-B0EE-3AECC0D2C1F9}">
      <dgm:prSet/>
      <dgm:spPr/>
      <dgm:t>
        <a:bodyPr/>
        <a:lstStyle/>
        <a:p>
          <a:endParaRPr lang="en-US"/>
        </a:p>
      </dgm:t>
    </dgm:pt>
    <dgm:pt modelId="{1EBE73A1-FF85-472B-9E8C-9FD1C54D8A02}">
      <dgm:prSet/>
      <dgm:spPr/>
      <dgm:t>
        <a:bodyPr/>
        <a:lstStyle/>
        <a:p>
          <a:r>
            <a:rPr lang="en-US"/>
            <a:t>There remains a lot of questions on the conflict with their scope and authority separate from US Customs and Border Protection, who current collects duties, fees and taxes on imported products on behalf of the Department of Treasury.</a:t>
          </a:r>
        </a:p>
      </dgm:t>
    </dgm:pt>
    <dgm:pt modelId="{74C02901-CF69-48F2-A1F7-2080399D8FF4}" type="parTrans" cxnId="{047E9C57-9018-409D-8646-819BBCCF7F3B}">
      <dgm:prSet/>
      <dgm:spPr/>
      <dgm:t>
        <a:bodyPr/>
        <a:lstStyle/>
        <a:p>
          <a:endParaRPr lang="en-US"/>
        </a:p>
      </dgm:t>
    </dgm:pt>
    <dgm:pt modelId="{3396AF20-B887-480E-B3D0-77D6EC18165F}" type="sibTrans" cxnId="{047E9C57-9018-409D-8646-819BBCCF7F3B}">
      <dgm:prSet/>
      <dgm:spPr/>
      <dgm:t>
        <a:bodyPr/>
        <a:lstStyle/>
        <a:p>
          <a:endParaRPr lang="en-US"/>
        </a:p>
      </dgm:t>
    </dgm:pt>
    <dgm:pt modelId="{D80ED8AF-1254-4859-B1FC-61CDF7883AC3}">
      <dgm:prSet/>
      <dgm:spPr/>
      <dgm:t>
        <a:bodyPr/>
        <a:lstStyle/>
        <a:p>
          <a:r>
            <a:rPr lang="en-US" dirty="0"/>
            <a:t>We continue to monitor and  await more developments on timing and implementation strategies for the ERS.</a:t>
          </a:r>
        </a:p>
      </dgm:t>
    </dgm:pt>
    <dgm:pt modelId="{1542F206-8A1A-435F-8E88-8109C221D3B3}" type="parTrans" cxnId="{AB8F4F1C-AB54-4CFE-B091-830723DA9C94}">
      <dgm:prSet/>
      <dgm:spPr/>
      <dgm:t>
        <a:bodyPr/>
        <a:lstStyle/>
        <a:p>
          <a:endParaRPr lang="en-US"/>
        </a:p>
      </dgm:t>
    </dgm:pt>
    <dgm:pt modelId="{4221B32A-3CB0-4A14-8411-BE01E3B5AB1F}" type="sibTrans" cxnId="{AB8F4F1C-AB54-4CFE-B091-830723DA9C94}">
      <dgm:prSet/>
      <dgm:spPr/>
      <dgm:t>
        <a:bodyPr/>
        <a:lstStyle/>
        <a:p>
          <a:endParaRPr lang="en-US"/>
        </a:p>
      </dgm:t>
    </dgm:pt>
    <dgm:pt modelId="{A4072F4E-227B-4E5C-B7F1-449B2F0A44B2}">
      <dgm:prSet/>
      <dgm:spPr/>
      <dgm:t>
        <a:bodyPr/>
        <a:lstStyle/>
        <a:p>
          <a:r>
            <a:rPr lang="en-US"/>
            <a:t>CBP confirmed their ability to collect universal taxes in the interim and prior to the implementation of the ERS</a:t>
          </a:r>
        </a:p>
      </dgm:t>
    </dgm:pt>
    <dgm:pt modelId="{F1904799-DF51-4831-84C2-908B7375E18F}" type="parTrans" cxnId="{09C621F1-C668-4D95-88FD-89D338EDB11B}">
      <dgm:prSet/>
      <dgm:spPr/>
      <dgm:t>
        <a:bodyPr/>
        <a:lstStyle/>
        <a:p>
          <a:endParaRPr lang="en-US"/>
        </a:p>
      </dgm:t>
    </dgm:pt>
    <dgm:pt modelId="{6BB8A20D-BC16-4D79-A416-16DB8EE229C1}" type="sibTrans" cxnId="{09C621F1-C668-4D95-88FD-89D338EDB11B}">
      <dgm:prSet/>
      <dgm:spPr/>
      <dgm:t>
        <a:bodyPr/>
        <a:lstStyle/>
        <a:p>
          <a:endParaRPr lang="en-US"/>
        </a:p>
      </dgm:t>
    </dgm:pt>
    <dgm:pt modelId="{414FE74C-D88D-40AB-B3C8-88F97AC5B868}" type="pres">
      <dgm:prSet presAssocID="{8CC54656-3036-43FD-9545-B9C846D010AF}" presName="linear" presStyleCnt="0">
        <dgm:presLayoutVars>
          <dgm:animLvl val="lvl"/>
          <dgm:resizeHandles val="exact"/>
        </dgm:presLayoutVars>
      </dgm:prSet>
      <dgm:spPr/>
    </dgm:pt>
    <dgm:pt modelId="{A72C780F-6FAD-48BF-979A-68211AA500F2}" type="pres">
      <dgm:prSet presAssocID="{9A5ABF51-AE30-49A1-82C5-7D1D368D2B84}" presName="parentText" presStyleLbl="node1" presStyleIdx="0" presStyleCnt="5">
        <dgm:presLayoutVars>
          <dgm:chMax val="0"/>
          <dgm:bulletEnabled val="1"/>
        </dgm:presLayoutVars>
      </dgm:prSet>
      <dgm:spPr/>
    </dgm:pt>
    <dgm:pt modelId="{8EEE3DFF-A655-44D6-AAED-6756F6F1B3CE}" type="pres">
      <dgm:prSet presAssocID="{2AF02027-B695-4BC0-ACCB-3734847045E2}" presName="spacer" presStyleCnt="0"/>
      <dgm:spPr/>
    </dgm:pt>
    <dgm:pt modelId="{8B32DE5D-F67E-459F-9783-065CB1FE4822}" type="pres">
      <dgm:prSet presAssocID="{9A78775B-9C00-4169-A11B-ACFEECBE6C0F}" presName="parentText" presStyleLbl="node1" presStyleIdx="1" presStyleCnt="5">
        <dgm:presLayoutVars>
          <dgm:chMax val="0"/>
          <dgm:bulletEnabled val="1"/>
        </dgm:presLayoutVars>
      </dgm:prSet>
      <dgm:spPr/>
    </dgm:pt>
    <dgm:pt modelId="{7F6D95BF-140E-4CCF-A988-AA54E8138164}" type="pres">
      <dgm:prSet presAssocID="{31B11298-5F48-4EB4-835D-1F70678C280F}" presName="spacer" presStyleCnt="0"/>
      <dgm:spPr/>
    </dgm:pt>
    <dgm:pt modelId="{DE3A211B-8714-4802-8C44-F41AE10652AA}" type="pres">
      <dgm:prSet presAssocID="{1EBE73A1-FF85-472B-9E8C-9FD1C54D8A02}" presName="parentText" presStyleLbl="node1" presStyleIdx="2" presStyleCnt="5">
        <dgm:presLayoutVars>
          <dgm:chMax val="0"/>
          <dgm:bulletEnabled val="1"/>
        </dgm:presLayoutVars>
      </dgm:prSet>
      <dgm:spPr/>
    </dgm:pt>
    <dgm:pt modelId="{34C86259-990E-4746-ABA5-0D699C5243B6}" type="pres">
      <dgm:prSet presAssocID="{3396AF20-B887-480E-B3D0-77D6EC18165F}" presName="spacer" presStyleCnt="0"/>
      <dgm:spPr/>
    </dgm:pt>
    <dgm:pt modelId="{D1DB2FD0-391F-451B-A256-8B675A3DB940}" type="pres">
      <dgm:prSet presAssocID="{D80ED8AF-1254-4859-B1FC-61CDF7883AC3}" presName="parentText" presStyleLbl="node1" presStyleIdx="3" presStyleCnt="5">
        <dgm:presLayoutVars>
          <dgm:chMax val="0"/>
          <dgm:bulletEnabled val="1"/>
        </dgm:presLayoutVars>
      </dgm:prSet>
      <dgm:spPr/>
    </dgm:pt>
    <dgm:pt modelId="{1ADE3009-2F3E-412B-A11B-488A021E9E1F}" type="pres">
      <dgm:prSet presAssocID="{4221B32A-3CB0-4A14-8411-BE01E3B5AB1F}" presName="spacer" presStyleCnt="0"/>
      <dgm:spPr/>
    </dgm:pt>
    <dgm:pt modelId="{692E31DB-3234-41F7-BD82-767459C58B5C}" type="pres">
      <dgm:prSet presAssocID="{A4072F4E-227B-4E5C-B7F1-449B2F0A44B2}" presName="parentText" presStyleLbl="node1" presStyleIdx="4" presStyleCnt="5">
        <dgm:presLayoutVars>
          <dgm:chMax val="0"/>
          <dgm:bulletEnabled val="1"/>
        </dgm:presLayoutVars>
      </dgm:prSet>
      <dgm:spPr/>
    </dgm:pt>
  </dgm:ptLst>
  <dgm:cxnLst>
    <dgm:cxn modelId="{AB8F4F1C-AB54-4CFE-B091-830723DA9C94}" srcId="{8CC54656-3036-43FD-9545-B9C846D010AF}" destId="{D80ED8AF-1254-4859-B1FC-61CDF7883AC3}" srcOrd="3" destOrd="0" parTransId="{1542F206-8A1A-435F-8E88-8109C221D3B3}" sibTransId="{4221B32A-3CB0-4A14-8411-BE01E3B5AB1F}"/>
    <dgm:cxn modelId="{FF8E0F1F-BB4E-41FA-8EEB-838FEAEF7A87}" srcId="{8CC54656-3036-43FD-9545-B9C846D010AF}" destId="{9A5ABF51-AE30-49A1-82C5-7D1D368D2B84}" srcOrd="0" destOrd="0" parTransId="{727A5122-59EC-4438-AED2-EC7DD74A18D3}" sibTransId="{2AF02027-B695-4BC0-ACCB-3734847045E2}"/>
    <dgm:cxn modelId="{5729C45F-34EF-4A62-9C10-3391AFAD4943}" type="presOf" srcId="{8CC54656-3036-43FD-9545-B9C846D010AF}" destId="{414FE74C-D88D-40AB-B3C8-88F97AC5B868}" srcOrd="0" destOrd="0" presId="urn:microsoft.com/office/officeart/2005/8/layout/vList2"/>
    <dgm:cxn modelId="{096B6468-D37B-487C-86D7-C66BDCEE0FB4}" type="presOf" srcId="{9A78775B-9C00-4169-A11B-ACFEECBE6C0F}" destId="{8B32DE5D-F67E-459F-9783-065CB1FE4822}" srcOrd="0" destOrd="0" presId="urn:microsoft.com/office/officeart/2005/8/layout/vList2"/>
    <dgm:cxn modelId="{047E9C57-9018-409D-8646-819BBCCF7F3B}" srcId="{8CC54656-3036-43FD-9545-B9C846D010AF}" destId="{1EBE73A1-FF85-472B-9E8C-9FD1C54D8A02}" srcOrd="2" destOrd="0" parTransId="{74C02901-CF69-48F2-A1F7-2080399D8FF4}" sibTransId="{3396AF20-B887-480E-B3D0-77D6EC18165F}"/>
    <dgm:cxn modelId="{7CB88BAB-EBCF-407A-A62C-5D1AC67A6AD9}" type="presOf" srcId="{1EBE73A1-FF85-472B-9E8C-9FD1C54D8A02}" destId="{DE3A211B-8714-4802-8C44-F41AE10652AA}" srcOrd="0" destOrd="0" presId="urn:microsoft.com/office/officeart/2005/8/layout/vList2"/>
    <dgm:cxn modelId="{794461B5-8C21-467F-B0EE-3AECC0D2C1F9}" srcId="{8CC54656-3036-43FD-9545-B9C846D010AF}" destId="{9A78775B-9C00-4169-A11B-ACFEECBE6C0F}" srcOrd="1" destOrd="0" parTransId="{70D8E7CB-ECCB-4A2F-875D-336278DF4E53}" sibTransId="{31B11298-5F48-4EB4-835D-1F70678C280F}"/>
    <dgm:cxn modelId="{D6686ADF-D286-45CA-982F-03C33E374999}" type="presOf" srcId="{D80ED8AF-1254-4859-B1FC-61CDF7883AC3}" destId="{D1DB2FD0-391F-451B-A256-8B675A3DB940}" srcOrd="0" destOrd="0" presId="urn:microsoft.com/office/officeart/2005/8/layout/vList2"/>
    <dgm:cxn modelId="{D0BBC1F0-CF70-4EC5-B58D-E17B9D196EF0}" type="presOf" srcId="{9A5ABF51-AE30-49A1-82C5-7D1D368D2B84}" destId="{A72C780F-6FAD-48BF-979A-68211AA500F2}" srcOrd="0" destOrd="0" presId="urn:microsoft.com/office/officeart/2005/8/layout/vList2"/>
    <dgm:cxn modelId="{09C621F1-C668-4D95-88FD-89D338EDB11B}" srcId="{8CC54656-3036-43FD-9545-B9C846D010AF}" destId="{A4072F4E-227B-4E5C-B7F1-449B2F0A44B2}" srcOrd="4" destOrd="0" parTransId="{F1904799-DF51-4831-84C2-908B7375E18F}" sibTransId="{6BB8A20D-BC16-4D79-A416-16DB8EE229C1}"/>
    <dgm:cxn modelId="{0BF0B8F3-4CD5-4C41-80DF-4AC6F1DDA0D6}" type="presOf" srcId="{A4072F4E-227B-4E5C-B7F1-449B2F0A44B2}" destId="{692E31DB-3234-41F7-BD82-767459C58B5C}" srcOrd="0" destOrd="0" presId="urn:microsoft.com/office/officeart/2005/8/layout/vList2"/>
    <dgm:cxn modelId="{009F7616-CCD0-4378-A90D-CF1FB22D279C}" type="presParOf" srcId="{414FE74C-D88D-40AB-B3C8-88F97AC5B868}" destId="{A72C780F-6FAD-48BF-979A-68211AA500F2}" srcOrd="0" destOrd="0" presId="urn:microsoft.com/office/officeart/2005/8/layout/vList2"/>
    <dgm:cxn modelId="{1ECF381D-2FD6-4A67-8CD4-680AE19FA57E}" type="presParOf" srcId="{414FE74C-D88D-40AB-B3C8-88F97AC5B868}" destId="{8EEE3DFF-A655-44D6-AAED-6756F6F1B3CE}" srcOrd="1" destOrd="0" presId="urn:microsoft.com/office/officeart/2005/8/layout/vList2"/>
    <dgm:cxn modelId="{D4A43DB4-47DE-41FD-BA03-385FC9B7E115}" type="presParOf" srcId="{414FE74C-D88D-40AB-B3C8-88F97AC5B868}" destId="{8B32DE5D-F67E-459F-9783-065CB1FE4822}" srcOrd="2" destOrd="0" presId="urn:microsoft.com/office/officeart/2005/8/layout/vList2"/>
    <dgm:cxn modelId="{043E3122-E3B2-4BA7-A8E5-33BC512971AC}" type="presParOf" srcId="{414FE74C-D88D-40AB-B3C8-88F97AC5B868}" destId="{7F6D95BF-140E-4CCF-A988-AA54E8138164}" srcOrd="3" destOrd="0" presId="urn:microsoft.com/office/officeart/2005/8/layout/vList2"/>
    <dgm:cxn modelId="{E66B37D2-1CF8-4463-B74B-00A157FEA029}" type="presParOf" srcId="{414FE74C-D88D-40AB-B3C8-88F97AC5B868}" destId="{DE3A211B-8714-4802-8C44-F41AE10652AA}" srcOrd="4" destOrd="0" presId="urn:microsoft.com/office/officeart/2005/8/layout/vList2"/>
    <dgm:cxn modelId="{CE1A0BEB-2866-4B6D-9680-E80A05B12A44}" type="presParOf" srcId="{414FE74C-D88D-40AB-B3C8-88F97AC5B868}" destId="{34C86259-990E-4746-ABA5-0D699C5243B6}" srcOrd="5" destOrd="0" presId="urn:microsoft.com/office/officeart/2005/8/layout/vList2"/>
    <dgm:cxn modelId="{0A0CEDAA-2DC8-4032-934E-51824641FE90}" type="presParOf" srcId="{414FE74C-D88D-40AB-B3C8-88F97AC5B868}" destId="{D1DB2FD0-391F-451B-A256-8B675A3DB940}" srcOrd="6" destOrd="0" presId="urn:microsoft.com/office/officeart/2005/8/layout/vList2"/>
    <dgm:cxn modelId="{D35B6B3A-50A3-45D7-901E-8618B368CE06}" type="presParOf" srcId="{414FE74C-D88D-40AB-B3C8-88F97AC5B868}" destId="{1ADE3009-2F3E-412B-A11B-488A021E9E1F}" srcOrd="7" destOrd="0" presId="urn:microsoft.com/office/officeart/2005/8/layout/vList2"/>
    <dgm:cxn modelId="{A6201930-E3FB-401F-92D8-5335676070F8}" type="presParOf" srcId="{414FE74C-D88D-40AB-B3C8-88F97AC5B868}" destId="{692E31DB-3234-41F7-BD82-767459C58B5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F817B51-938A-4C81-ADA9-12B545BFF18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DBC98F2-ED53-43D3-8FD4-A86F7B92F33C}">
      <dgm:prSet/>
      <dgm:spPr/>
      <dgm:t>
        <a:bodyPr/>
        <a:lstStyle/>
        <a:p>
          <a:r>
            <a:rPr lang="en-US"/>
            <a:t>Global sourcing and trading companies are very aware of the potential financial risk linked to increased taxes, fees having an immediate effect on product landed costs.</a:t>
          </a:r>
        </a:p>
      </dgm:t>
    </dgm:pt>
    <dgm:pt modelId="{0C3DB852-D49B-4E7E-8609-5DE8CA1CA14F}" type="parTrans" cxnId="{A4A775FD-3BD2-4D28-89C8-A13B66BA47DA}">
      <dgm:prSet/>
      <dgm:spPr/>
      <dgm:t>
        <a:bodyPr/>
        <a:lstStyle/>
        <a:p>
          <a:endParaRPr lang="en-US"/>
        </a:p>
      </dgm:t>
    </dgm:pt>
    <dgm:pt modelId="{E73517E5-FDF3-410F-9C35-C2F045567CD8}" type="sibTrans" cxnId="{A4A775FD-3BD2-4D28-89C8-A13B66BA47DA}">
      <dgm:prSet/>
      <dgm:spPr/>
      <dgm:t>
        <a:bodyPr/>
        <a:lstStyle/>
        <a:p>
          <a:endParaRPr lang="en-US"/>
        </a:p>
      </dgm:t>
    </dgm:pt>
    <dgm:pt modelId="{87AE4AD7-4006-4FF3-B628-DB5FB9D13AB7}">
      <dgm:prSet/>
      <dgm:spPr/>
      <dgm:t>
        <a:bodyPr/>
        <a:lstStyle/>
        <a:p>
          <a:r>
            <a:rPr lang="en-US" dirty="0"/>
            <a:t>It is important to remain attentive to the development of current and future increases of the tax structure for Canada/Mexico/China as a result on retaliation responses and continued negotiations in the preparation of contingency planning.</a:t>
          </a:r>
        </a:p>
      </dgm:t>
    </dgm:pt>
    <dgm:pt modelId="{0A7DCA79-73E9-41D6-AFE6-9B643F1B025E}" type="parTrans" cxnId="{D27A7654-D5AC-4D0A-AAEF-EF4F70E3141A}">
      <dgm:prSet/>
      <dgm:spPr/>
      <dgm:t>
        <a:bodyPr/>
        <a:lstStyle/>
        <a:p>
          <a:endParaRPr lang="en-US"/>
        </a:p>
      </dgm:t>
    </dgm:pt>
    <dgm:pt modelId="{180D58B0-242D-4229-B52F-7B0EB8B8A3D0}" type="sibTrans" cxnId="{D27A7654-D5AC-4D0A-AAEF-EF4F70E3141A}">
      <dgm:prSet/>
      <dgm:spPr/>
      <dgm:t>
        <a:bodyPr/>
        <a:lstStyle/>
        <a:p>
          <a:endParaRPr lang="en-US"/>
        </a:p>
      </dgm:t>
    </dgm:pt>
    <dgm:pt modelId="{486EF6E2-C0FC-4F61-AF0B-49AB04B53168}">
      <dgm:prSet/>
      <dgm:spPr/>
      <dgm:t>
        <a:bodyPr/>
        <a:lstStyle/>
        <a:p>
          <a:r>
            <a:rPr lang="en-US" dirty="0"/>
            <a:t>Diligence in the incorporation of proper response to announced changes will be a major emphasis on US importers to be transparent with company finance and senior management officials on the effects of these new financial responsibilities on internationally sourced products.</a:t>
          </a:r>
        </a:p>
      </dgm:t>
    </dgm:pt>
    <dgm:pt modelId="{26DE998B-AEB6-4F96-A345-60E1D0B81641}" type="parTrans" cxnId="{B7115111-CDC1-4B01-A41A-66E3F4D8ECEB}">
      <dgm:prSet/>
      <dgm:spPr/>
      <dgm:t>
        <a:bodyPr/>
        <a:lstStyle/>
        <a:p>
          <a:endParaRPr lang="en-US"/>
        </a:p>
      </dgm:t>
    </dgm:pt>
    <dgm:pt modelId="{21F0BD50-AF64-45E5-A99B-050D88856779}" type="sibTrans" cxnId="{B7115111-CDC1-4B01-A41A-66E3F4D8ECEB}">
      <dgm:prSet/>
      <dgm:spPr/>
      <dgm:t>
        <a:bodyPr/>
        <a:lstStyle/>
        <a:p>
          <a:endParaRPr lang="en-US"/>
        </a:p>
      </dgm:t>
    </dgm:pt>
    <dgm:pt modelId="{5150286A-7714-4D63-AD7D-F55F00FAD201}" type="pres">
      <dgm:prSet presAssocID="{CF817B51-938A-4C81-ADA9-12B545BFF188}" presName="linear" presStyleCnt="0">
        <dgm:presLayoutVars>
          <dgm:animLvl val="lvl"/>
          <dgm:resizeHandles val="exact"/>
        </dgm:presLayoutVars>
      </dgm:prSet>
      <dgm:spPr/>
    </dgm:pt>
    <dgm:pt modelId="{99599102-C83B-469F-9892-B56B84607086}" type="pres">
      <dgm:prSet presAssocID="{ADBC98F2-ED53-43D3-8FD4-A86F7B92F33C}" presName="parentText" presStyleLbl="node1" presStyleIdx="0" presStyleCnt="3" custScaleY="75885">
        <dgm:presLayoutVars>
          <dgm:chMax val="0"/>
          <dgm:bulletEnabled val="1"/>
        </dgm:presLayoutVars>
      </dgm:prSet>
      <dgm:spPr/>
    </dgm:pt>
    <dgm:pt modelId="{D1EB3DF8-64F4-4A46-8F85-9E02FD0DF255}" type="pres">
      <dgm:prSet presAssocID="{E73517E5-FDF3-410F-9C35-C2F045567CD8}" presName="spacer" presStyleCnt="0"/>
      <dgm:spPr/>
    </dgm:pt>
    <dgm:pt modelId="{9746C1AE-02F1-4995-9847-6067BF8CD174}" type="pres">
      <dgm:prSet presAssocID="{87AE4AD7-4006-4FF3-B628-DB5FB9D13AB7}" presName="parentText" presStyleLbl="node1" presStyleIdx="1" presStyleCnt="3">
        <dgm:presLayoutVars>
          <dgm:chMax val="0"/>
          <dgm:bulletEnabled val="1"/>
        </dgm:presLayoutVars>
      </dgm:prSet>
      <dgm:spPr/>
    </dgm:pt>
    <dgm:pt modelId="{06DFE273-7BA8-4DB1-9710-A2B0B646645D}" type="pres">
      <dgm:prSet presAssocID="{180D58B0-242D-4229-B52F-7B0EB8B8A3D0}" presName="spacer" presStyleCnt="0"/>
      <dgm:spPr/>
    </dgm:pt>
    <dgm:pt modelId="{EA10B6A0-862B-4017-9A61-8B16EF9AEE4D}" type="pres">
      <dgm:prSet presAssocID="{486EF6E2-C0FC-4F61-AF0B-49AB04B53168}" presName="parentText" presStyleLbl="node1" presStyleIdx="2" presStyleCnt="3">
        <dgm:presLayoutVars>
          <dgm:chMax val="0"/>
          <dgm:bulletEnabled val="1"/>
        </dgm:presLayoutVars>
      </dgm:prSet>
      <dgm:spPr/>
    </dgm:pt>
  </dgm:ptLst>
  <dgm:cxnLst>
    <dgm:cxn modelId="{B7115111-CDC1-4B01-A41A-66E3F4D8ECEB}" srcId="{CF817B51-938A-4C81-ADA9-12B545BFF188}" destId="{486EF6E2-C0FC-4F61-AF0B-49AB04B53168}" srcOrd="2" destOrd="0" parTransId="{26DE998B-AEB6-4F96-A345-60E1D0B81641}" sibTransId="{21F0BD50-AF64-45E5-A99B-050D88856779}"/>
    <dgm:cxn modelId="{B6DF7B23-6441-46B9-8529-8F55E20C32C9}" type="presOf" srcId="{CF817B51-938A-4C81-ADA9-12B545BFF188}" destId="{5150286A-7714-4D63-AD7D-F55F00FAD201}" srcOrd="0" destOrd="0" presId="urn:microsoft.com/office/officeart/2005/8/layout/vList2"/>
    <dgm:cxn modelId="{8BCAF55B-1316-4FD0-8C55-023F6FF65F60}" type="presOf" srcId="{87AE4AD7-4006-4FF3-B628-DB5FB9D13AB7}" destId="{9746C1AE-02F1-4995-9847-6067BF8CD174}" srcOrd="0" destOrd="0" presId="urn:microsoft.com/office/officeart/2005/8/layout/vList2"/>
    <dgm:cxn modelId="{D27A7654-D5AC-4D0A-AAEF-EF4F70E3141A}" srcId="{CF817B51-938A-4C81-ADA9-12B545BFF188}" destId="{87AE4AD7-4006-4FF3-B628-DB5FB9D13AB7}" srcOrd="1" destOrd="0" parTransId="{0A7DCA79-73E9-41D6-AFE6-9B643F1B025E}" sibTransId="{180D58B0-242D-4229-B52F-7B0EB8B8A3D0}"/>
    <dgm:cxn modelId="{D4C36095-B787-4E96-9D50-49CF7836BB1B}" type="presOf" srcId="{486EF6E2-C0FC-4F61-AF0B-49AB04B53168}" destId="{EA10B6A0-862B-4017-9A61-8B16EF9AEE4D}" srcOrd="0" destOrd="0" presId="urn:microsoft.com/office/officeart/2005/8/layout/vList2"/>
    <dgm:cxn modelId="{571C3799-2566-47C5-9CF2-6EBC6BA97BD7}" type="presOf" srcId="{ADBC98F2-ED53-43D3-8FD4-A86F7B92F33C}" destId="{99599102-C83B-469F-9892-B56B84607086}" srcOrd="0" destOrd="0" presId="urn:microsoft.com/office/officeart/2005/8/layout/vList2"/>
    <dgm:cxn modelId="{A4A775FD-3BD2-4D28-89C8-A13B66BA47DA}" srcId="{CF817B51-938A-4C81-ADA9-12B545BFF188}" destId="{ADBC98F2-ED53-43D3-8FD4-A86F7B92F33C}" srcOrd="0" destOrd="0" parTransId="{0C3DB852-D49B-4E7E-8609-5DE8CA1CA14F}" sibTransId="{E73517E5-FDF3-410F-9C35-C2F045567CD8}"/>
    <dgm:cxn modelId="{ED8571FB-9FFC-422A-A04A-BAC1A556B443}" type="presParOf" srcId="{5150286A-7714-4D63-AD7D-F55F00FAD201}" destId="{99599102-C83B-469F-9892-B56B84607086}" srcOrd="0" destOrd="0" presId="urn:microsoft.com/office/officeart/2005/8/layout/vList2"/>
    <dgm:cxn modelId="{C382D5B9-6F02-4718-92FD-38467B9FD389}" type="presParOf" srcId="{5150286A-7714-4D63-AD7D-F55F00FAD201}" destId="{D1EB3DF8-64F4-4A46-8F85-9E02FD0DF255}" srcOrd="1" destOrd="0" presId="urn:microsoft.com/office/officeart/2005/8/layout/vList2"/>
    <dgm:cxn modelId="{B545C8AA-56CA-4E57-AE71-1D485B9F5540}" type="presParOf" srcId="{5150286A-7714-4D63-AD7D-F55F00FAD201}" destId="{9746C1AE-02F1-4995-9847-6067BF8CD174}" srcOrd="2" destOrd="0" presId="urn:microsoft.com/office/officeart/2005/8/layout/vList2"/>
    <dgm:cxn modelId="{5928643E-5BCD-4D32-907A-4B4E495FC843}" type="presParOf" srcId="{5150286A-7714-4D63-AD7D-F55F00FAD201}" destId="{06DFE273-7BA8-4DB1-9710-A2B0B646645D}" srcOrd="3" destOrd="0" presId="urn:microsoft.com/office/officeart/2005/8/layout/vList2"/>
    <dgm:cxn modelId="{36FF23EA-B58A-4E93-8AA2-405EA6044097}" type="presParOf" srcId="{5150286A-7714-4D63-AD7D-F55F00FAD201}" destId="{EA10B6A0-862B-4017-9A61-8B16EF9AEE4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AE7D6-D9FD-437F-B73A-F50DE02E1579}">
      <dsp:nvSpPr>
        <dsp:cNvPr id="0" name=""/>
        <dsp:cNvSpPr/>
      </dsp:nvSpPr>
      <dsp:spPr>
        <a:xfrm>
          <a:off x="0" y="149"/>
          <a:ext cx="60554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E059CE-7A2E-4F13-8493-A20E95224581}">
      <dsp:nvSpPr>
        <dsp:cNvPr id="0" name=""/>
        <dsp:cNvSpPr/>
      </dsp:nvSpPr>
      <dsp:spPr>
        <a:xfrm>
          <a:off x="99257" y="0"/>
          <a:ext cx="5956192" cy="518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China</a:t>
          </a:r>
          <a:r>
            <a:rPr lang="en-US" sz="1400" kern="1200" dirty="0"/>
            <a:t>- New Import Tax</a:t>
          </a:r>
        </a:p>
        <a:p>
          <a:pPr marL="0" lvl="0" indent="0" algn="l" defTabSz="622300">
            <a:lnSpc>
              <a:spcPct val="90000"/>
            </a:lnSpc>
            <a:spcBef>
              <a:spcPct val="0"/>
            </a:spcBef>
            <a:spcAft>
              <a:spcPct val="35000"/>
            </a:spcAft>
            <a:buNone/>
          </a:pPr>
          <a:r>
            <a:rPr lang="en-US" sz="1400" kern="1200" dirty="0"/>
            <a:t>10% implemented by Executive Order on February 1, 2025</a:t>
          </a:r>
        </a:p>
        <a:p>
          <a:pPr marL="0" lvl="0" indent="0" algn="l" defTabSz="622300">
            <a:lnSpc>
              <a:spcPct val="90000"/>
            </a:lnSpc>
            <a:spcBef>
              <a:spcPct val="0"/>
            </a:spcBef>
            <a:spcAft>
              <a:spcPct val="35000"/>
            </a:spcAft>
            <a:buNone/>
          </a:pPr>
          <a:r>
            <a:rPr lang="en-US" sz="1400" kern="1200" dirty="0"/>
            <a:t> Additional 10% implemented on March 4</a:t>
          </a:r>
          <a:r>
            <a:rPr lang="en-US" sz="1400" kern="1200" baseline="30000" dirty="0"/>
            <a:t>th</a:t>
          </a:r>
          <a:r>
            <a:rPr lang="en-US" sz="1400" kern="1200" dirty="0"/>
            <a:t> to total </a:t>
          </a:r>
          <a:r>
            <a:rPr lang="en-US" sz="1400" b="1" kern="1200" dirty="0"/>
            <a:t>20% import tax from China </a:t>
          </a:r>
        </a:p>
        <a:p>
          <a:pPr marL="0" lvl="0" indent="0" algn="l" defTabSz="622300">
            <a:lnSpc>
              <a:spcPct val="90000"/>
            </a:lnSpc>
            <a:spcBef>
              <a:spcPct val="0"/>
            </a:spcBef>
            <a:spcAft>
              <a:spcPct val="35000"/>
            </a:spcAft>
            <a:buNone/>
          </a:pPr>
          <a:r>
            <a:rPr lang="en-US" sz="1400" b="1" kern="1200" dirty="0"/>
            <a:t>De Minimis Rule</a:t>
          </a:r>
          <a:r>
            <a:rPr lang="en-US" sz="1400" kern="1200" dirty="0"/>
            <a:t>-has been re-instated with an elimination suspension until further notice. De Minimis remains eligible for use despite new China tariffs for all countries of origin.</a:t>
          </a:r>
        </a:p>
        <a:p>
          <a:pPr marL="0" lvl="0" indent="0" algn="l" defTabSz="622300">
            <a:lnSpc>
              <a:spcPct val="90000"/>
            </a:lnSpc>
            <a:spcBef>
              <a:spcPct val="0"/>
            </a:spcBef>
            <a:spcAft>
              <a:spcPct val="35000"/>
            </a:spcAft>
            <a:buNone/>
          </a:pPr>
          <a:r>
            <a:rPr lang="en-US" sz="1400" b="1" kern="1200" dirty="0"/>
            <a:t>Canada</a:t>
          </a:r>
          <a:r>
            <a:rPr lang="en-US" sz="1400" kern="1200" dirty="0"/>
            <a:t> New Import Tax 25% implemented by Executive Order on       February 1, 2025- </a:t>
          </a:r>
          <a:r>
            <a:rPr lang="en-US" sz="1400" kern="1200" dirty="0">
              <a:solidFill>
                <a:srgbClr val="0070C0"/>
              </a:solidFill>
            </a:rPr>
            <a:t> effective for imports on or after March 4</a:t>
          </a:r>
          <a:r>
            <a:rPr lang="en-US" sz="1400" kern="1200" baseline="30000" dirty="0">
              <a:solidFill>
                <a:srgbClr val="0070C0"/>
              </a:solidFill>
            </a:rPr>
            <a:t>th</a:t>
          </a:r>
          <a:r>
            <a:rPr lang="en-US" sz="1400" kern="1200" dirty="0">
              <a:solidFill>
                <a:srgbClr val="0070C0"/>
              </a:solidFill>
            </a:rPr>
            <a:t> , however deferred for USMCA eligible products until April 2, 2025</a:t>
          </a:r>
        </a:p>
        <a:p>
          <a:pPr marL="0" lvl="0" indent="0" algn="l" defTabSz="622300">
            <a:lnSpc>
              <a:spcPct val="90000"/>
            </a:lnSpc>
            <a:spcBef>
              <a:spcPct val="0"/>
            </a:spcBef>
            <a:spcAft>
              <a:spcPct val="35000"/>
            </a:spcAft>
            <a:buNone/>
          </a:pPr>
          <a:r>
            <a:rPr lang="en-US" sz="1400" b="1" kern="1200" dirty="0"/>
            <a:t>Mexico </a:t>
          </a:r>
          <a:r>
            <a:rPr lang="en-US" sz="1400" kern="1200" dirty="0"/>
            <a:t>New Import Tax 25% implemented by Executive Order on       February 1, </a:t>
          </a:r>
          <a:r>
            <a:rPr lang="en-US" sz="1400" kern="1200" dirty="0">
              <a:solidFill>
                <a:srgbClr val="0070C0"/>
              </a:solidFill>
            </a:rPr>
            <a:t>effective for imports on or after March 4</a:t>
          </a:r>
          <a:r>
            <a:rPr lang="en-US" sz="1400" kern="1200" baseline="30000" dirty="0">
              <a:solidFill>
                <a:srgbClr val="0070C0"/>
              </a:solidFill>
            </a:rPr>
            <a:t>th</a:t>
          </a:r>
          <a:r>
            <a:rPr lang="en-US" sz="1400" kern="1200" dirty="0">
              <a:solidFill>
                <a:srgbClr val="0070C0"/>
              </a:solidFill>
            </a:rPr>
            <a:t> , however deferred for USMCA eligible products until April 2, 2025</a:t>
          </a:r>
        </a:p>
        <a:p>
          <a:pPr marL="0" lvl="0" indent="0" algn="l" defTabSz="622300">
            <a:lnSpc>
              <a:spcPct val="90000"/>
            </a:lnSpc>
            <a:spcBef>
              <a:spcPct val="0"/>
            </a:spcBef>
            <a:spcAft>
              <a:spcPct val="35000"/>
            </a:spcAft>
            <a:buNone/>
          </a:pPr>
          <a:r>
            <a:rPr lang="en-US" sz="1400" b="1" kern="1200" dirty="0"/>
            <a:t>Steel and Aluminum 232 Tax </a:t>
          </a:r>
          <a:r>
            <a:rPr lang="en-US" sz="1400" kern="1200" dirty="0"/>
            <a:t>increased to </a:t>
          </a:r>
          <a:r>
            <a:rPr lang="en-US" sz="1400" kern="1200" dirty="0">
              <a:solidFill>
                <a:srgbClr val="0070C0"/>
              </a:solidFill>
            </a:rPr>
            <a:t>25% implemented March 12, 2025- </a:t>
          </a:r>
          <a:r>
            <a:rPr lang="en-US" sz="1400" kern="1200" dirty="0"/>
            <a:t>No exceptions except for Australia possibly. Now longer with duty exemptions for Canada, Mexico, Brazil and South Korea</a:t>
          </a:r>
        </a:p>
        <a:p>
          <a:pPr marL="0" lvl="0" indent="0" algn="l" defTabSz="622300">
            <a:lnSpc>
              <a:spcPct val="90000"/>
            </a:lnSpc>
            <a:spcBef>
              <a:spcPct val="0"/>
            </a:spcBef>
            <a:spcAft>
              <a:spcPct val="35000"/>
            </a:spcAft>
            <a:buNone/>
          </a:pPr>
          <a:r>
            <a:rPr lang="en-US" sz="1400" b="1" kern="1200" dirty="0"/>
            <a:t>Pharma/Conductors/Autos </a:t>
          </a:r>
          <a:r>
            <a:rPr lang="en-US" sz="1400" kern="1200" dirty="0"/>
            <a:t>increased 25% on Pharmaceutical products, semi-conductor Chips, and Autos effective April 2, 2025</a:t>
          </a:r>
        </a:p>
        <a:p>
          <a:pPr marL="0" lvl="0" indent="0" algn="l" defTabSz="622300">
            <a:lnSpc>
              <a:spcPct val="90000"/>
            </a:lnSpc>
            <a:spcBef>
              <a:spcPct val="0"/>
            </a:spcBef>
            <a:spcAft>
              <a:spcPct val="35000"/>
            </a:spcAft>
            <a:buNone/>
          </a:pPr>
          <a:r>
            <a:rPr lang="en-US" sz="1400" b="1" kern="1200" dirty="0"/>
            <a:t>Reciprocal Global Tax Initiative</a:t>
          </a:r>
          <a:r>
            <a:rPr lang="en-US" sz="1400" kern="1200" dirty="0"/>
            <a:t>- Presidential order for a plan to assess new taxes on global trading countries that current have a tax structure on US products to address the trade balance between the US and global countries. This new plan is due to be formalized by April 4, 2025.</a:t>
          </a:r>
        </a:p>
        <a:p>
          <a:pPr marL="0" lvl="0" indent="0" algn="l" defTabSz="622300">
            <a:lnSpc>
              <a:spcPct val="90000"/>
            </a:lnSpc>
            <a:spcBef>
              <a:spcPct val="0"/>
            </a:spcBef>
            <a:spcAft>
              <a:spcPct val="35000"/>
            </a:spcAft>
            <a:buNone/>
          </a:pPr>
          <a:r>
            <a:rPr lang="en-US" sz="1400" b="1" kern="1200" dirty="0"/>
            <a:t>Universal Tax- </a:t>
          </a:r>
          <a:r>
            <a:rPr lang="en-US" sz="1400" kern="1200" dirty="0"/>
            <a:t>a 10%-20% tax pending Executive order for all imported products sourced outside the US imported into the commerce of the US estimated for an April 2025 implementation date with announcement of new Treasury division External Revenue Service (ERS)</a:t>
          </a:r>
        </a:p>
      </dsp:txBody>
      <dsp:txXfrm>
        <a:off x="99257" y="0"/>
        <a:ext cx="5956192" cy="5186702"/>
      </dsp:txXfrm>
    </dsp:sp>
    <dsp:sp modelId="{DEDCBA91-978B-4D2C-96AE-011C5CAA301D}">
      <dsp:nvSpPr>
        <dsp:cNvPr id="0" name=""/>
        <dsp:cNvSpPr/>
      </dsp:nvSpPr>
      <dsp:spPr>
        <a:xfrm>
          <a:off x="0" y="5186852"/>
          <a:ext cx="6055450"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B41E6-C863-4563-AB6A-5F5942B65F20}">
      <dsp:nvSpPr>
        <dsp:cNvPr id="0" name=""/>
        <dsp:cNvSpPr/>
      </dsp:nvSpPr>
      <dsp:spPr>
        <a:xfrm>
          <a:off x="0" y="5186852"/>
          <a:ext cx="6055450" cy="421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n-US" sz="1800" kern="1200" dirty="0">
            <a:solidFill>
              <a:srgbClr val="0070C0"/>
            </a:solidFill>
          </a:endParaRPr>
        </a:p>
      </dsp:txBody>
      <dsp:txXfrm>
        <a:off x="0" y="5186852"/>
        <a:ext cx="6055450" cy="421731"/>
      </dsp:txXfrm>
    </dsp:sp>
    <dsp:sp modelId="{AB1617FC-6F1F-48C8-AE8E-ABBC2DFBF98F}">
      <dsp:nvSpPr>
        <dsp:cNvPr id="0" name=""/>
        <dsp:cNvSpPr/>
      </dsp:nvSpPr>
      <dsp:spPr>
        <a:xfrm>
          <a:off x="0" y="5580349"/>
          <a:ext cx="6055450"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0E3B66-AA62-497D-8BE0-478E67E7C493}">
      <dsp:nvSpPr>
        <dsp:cNvPr id="0" name=""/>
        <dsp:cNvSpPr/>
      </dsp:nvSpPr>
      <dsp:spPr>
        <a:xfrm>
          <a:off x="0" y="5608584"/>
          <a:ext cx="6055450" cy="300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n-US" sz="1800" kern="1200" dirty="0"/>
        </a:p>
      </dsp:txBody>
      <dsp:txXfrm>
        <a:off x="0" y="5608584"/>
        <a:ext cx="6055450" cy="3002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43879C-7415-497C-922C-401E7B6E3846}">
      <dsp:nvSpPr>
        <dsp:cNvPr id="0" name=""/>
        <dsp:cNvSpPr/>
      </dsp:nvSpPr>
      <dsp:spPr>
        <a:xfrm>
          <a:off x="2114257" y="1117446"/>
          <a:ext cx="454527" cy="91440"/>
        </a:xfrm>
        <a:custGeom>
          <a:avLst/>
          <a:gdLst/>
          <a:ahLst/>
          <a:cxnLst/>
          <a:rect l="0" t="0" r="0" b="0"/>
          <a:pathLst>
            <a:path>
              <a:moveTo>
                <a:pt x="0" y="45720"/>
              </a:moveTo>
              <a:lnTo>
                <a:pt x="454527"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29392" y="1160738"/>
        <a:ext cx="24256" cy="4856"/>
      </dsp:txXfrm>
    </dsp:sp>
    <dsp:sp modelId="{45C00FCC-AA60-4778-8B59-AB30EB92A71D}">
      <dsp:nvSpPr>
        <dsp:cNvPr id="0" name=""/>
        <dsp:cNvSpPr/>
      </dsp:nvSpPr>
      <dsp:spPr>
        <a:xfrm>
          <a:off x="6806" y="187421"/>
          <a:ext cx="2109251" cy="19514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355" tIns="108489" rIns="103355" bIns="108489" numCol="1" spcCol="1270" anchor="ctr" anchorCtr="0">
          <a:noAutofit/>
        </a:bodyPr>
        <a:lstStyle/>
        <a:p>
          <a:pPr marL="0" lvl="0" indent="0" algn="ctr" defTabSz="533400">
            <a:lnSpc>
              <a:spcPct val="90000"/>
            </a:lnSpc>
            <a:spcBef>
              <a:spcPct val="0"/>
            </a:spcBef>
            <a:spcAft>
              <a:spcPct val="35000"/>
            </a:spcAft>
            <a:buNone/>
          </a:pPr>
          <a:r>
            <a:rPr lang="en-US" sz="1200" kern="1200" dirty="0"/>
            <a:t>Financial Risk Roundtable Discussions presenting redefined landed cost forecast models</a:t>
          </a:r>
        </a:p>
      </dsp:txBody>
      <dsp:txXfrm>
        <a:off x="6806" y="187421"/>
        <a:ext cx="2109251" cy="1951491"/>
      </dsp:txXfrm>
    </dsp:sp>
    <dsp:sp modelId="{07069749-5F31-4C06-84C7-357B03280628}">
      <dsp:nvSpPr>
        <dsp:cNvPr id="0" name=""/>
        <dsp:cNvSpPr/>
      </dsp:nvSpPr>
      <dsp:spPr>
        <a:xfrm>
          <a:off x="4708636" y="1117446"/>
          <a:ext cx="454527" cy="91440"/>
        </a:xfrm>
        <a:custGeom>
          <a:avLst/>
          <a:gdLst/>
          <a:ahLst/>
          <a:cxnLst/>
          <a:rect l="0" t="0" r="0" b="0"/>
          <a:pathLst>
            <a:path>
              <a:moveTo>
                <a:pt x="0" y="45720"/>
              </a:moveTo>
              <a:lnTo>
                <a:pt x="454527"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23771" y="1160738"/>
        <a:ext cx="24256" cy="4856"/>
      </dsp:txXfrm>
    </dsp:sp>
    <dsp:sp modelId="{7E91299B-FD81-45AE-843D-381C7C0F15F8}">
      <dsp:nvSpPr>
        <dsp:cNvPr id="0" name=""/>
        <dsp:cNvSpPr/>
      </dsp:nvSpPr>
      <dsp:spPr>
        <a:xfrm>
          <a:off x="2601184" y="243687"/>
          <a:ext cx="2109251" cy="18389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355" tIns="108489" rIns="103355" bIns="108489" numCol="1" spcCol="1270" anchor="ctr" anchorCtr="0">
          <a:noAutofit/>
        </a:bodyPr>
        <a:lstStyle/>
        <a:p>
          <a:pPr marL="0" lvl="0" indent="0" algn="ctr" defTabSz="533400">
            <a:lnSpc>
              <a:spcPct val="90000"/>
            </a:lnSpc>
            <a:spcBef>
              <a:spcPct val="0"/>
            </a:spcBef>
            <a:spcAft>
              <a:spcPct val="35000"/>
            </a:spcAft>
            <a:buNone/>
          </a:pPr>
          <a:r>
            <a:rPr lang="en-US" sz="1200" kern="1200" dirty="0"/>
            <a:t>White House Advisory panel recommendation submissions for exemption status similar to the Oil industry as industry consortiums alignment efforts </a:t>
          </a:r>
        </a:p>
      </dsp:txBody>
      <dsp:txXfrm>
        <a:off x="2601184" y="243687"/>
        <a:ext cx="2109251" cy="1838959"/>
      </dsp:txXfrm>
    </dsp:sp>
    <dsp:sp modelId="{CFCAE913-8D4F-4187-B03B-F3093F726AB0}">
      <dsp:nvSpPr>
        <dsp:cNvPr id="0" name=""/>
        <dsp:cNvSpPr/>
      </dsp:nvSpPr>
      <dsp:spPr>
        <a:xfrm>
          <a:off x="7303015" y="1117446"/>
          <a:ext cx="454527" cy="91440"/>
        </a:xfrm>
        <a:custGeom>
          <a:avLst/>
          <a:gdLst/>
          <a:ahLst/>
          <a:cxnLst/>
          <a:rect l="0" t="0" r="0" b="0"/>
          <a:pathLst>
            <a:path>
              <a:moveTo>
                <a:pt x="0" y="45720"/>
              </a:moveTo>
              <a:lnTo>
                <a:pt x="454527"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518150" y="1160738"/>
        <a:ext cx="24256" cy="4856"/>
      </dsp:txXfrm>
    </dsp:sp>
    <dsp:sp modelId="{993DC974-E1D9-4FEE-A216-7763CA17DC5D}">
      <dsp:nvSpPr>
        <dsp:cNvPr id="0" name=""/>
        <dsp:cNvSpPr/>
      </dsp:nvSpPr>
      <dsp:spPr>
        <a:xfrm>
          <a:off x="5195563" y="243687"/>
          <a:ext cx="2109251" cy="18389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355" tIns="108489" rIns="103355" bIns="108489" numCol="1" spcCol="1270" anchor="ctr" anchorCtr="0">
          <a:noAutofit/>
        </a:bodyPr>
        <a:lstStyle/>
        <a:p>
          <a:pPr marL="0" lvl="0" indent="0" algn="ctr" defTabSz="533400">
            <a:lnSpc>
              <a:spcPct val="90000"/>
            </a:lnSpc>
            <a:spcBef>
              <a:spcPct val="0"/>
            </a:spcBef>
            <a:spcAft>
              <a:spcPct val="35000"/>
            </a:spcAft>
            <a:buNone/>
          </a:pPr>
          <a:r>
            <a:rPr lang="en-US" sz="1200" kern="1200" dirty="0"/>
            <a:t>Procurement contract clause reviews for collaboration commitment exit options through the redefinition of forced majeure temporary  exit strategies</a:t>
          </a:r>
        </a:p>
      </dsp:txBody>
      <dsp:txXfrm>
        <a:off x="5195563" y="243687"/>
        <a:ext cx="2109251" cy="1838959"/>
      </dsp:txXfrm>
    </dsp:sp>
    <dsp:sp modelId="{C2A022C4-2598-4026-939D-935F5EB43E9A}">
      <dsp:nvSpPr>
        <dsp:cNvPr id="0" name=""/>
        <dsp:cNvSpPr/>
      </dsp:nvSpPr>
      <dsp:spPr>
        <a:xfrm>
          <a:off x="1061431" y="2034862"/>
          <a:ext cx="7783136" cy="556777"/>
        </a:xfrm>
        <a:custGeom>
          <a:avLst/>
          <a:gdLst/>
          <a:ahLst/>
          <a:cxnLst/>
          <a:rect l="0" t="0" r="0" b="0"/>
          <a:pathLst>
            <a:path>
              <a:moveTo>
                <a:pt x="7783136" y="0"/>
              </a:moveTo>
              <a:lnTo>
                <a:pt x="7783136" y="295488"/>
              </a:lnTo>
              <a:lnTo>
                <a:pt x="0" y="295488"/>
              </a:lnTo>
              <a:lnTo>
                <a:pt x="0" y="556777"/>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57868" y="2310823"/>
        <a:ext cx="390263" cy="4856"/>
      </dsp:txXfrm>
    </dsp:sp>
    <dsp:sp modelId="{6CC62B28-6B1F-4356-AA92-365359B17FA6}">
      <dsp:nvSpPr>
        <dsp:cNvPr id="0" name=""/>
        <dsp:cNvSpPr/>
      </dsp:nvSpPr>
      <dsp:spPr>
        <a:xfrm>
          <a:off x="7789942" y="289671"/>
          <a:ext cx="2109251" cy="17469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355" tIns="108489" rIns="103355" bIns="108489" numCol="1" spcCol="1270" anchor="ctr" anchorCtr="0">
          <a:noAutofit/>
        </a:bodyPr>
        <a:lstStyle/>
        <a:p>
          <a:pPr marL="0" lvl="0" indent="0" algn="ctr" defTabSz="533400">
            <a:lnSpc>
              <a:spcPct val="90000"/>
            </a:lnSpc>
            <a:spcBef>
              <a:spcPct val="0"/>
            </a:spcBef>
            <a:spcAft>
              <a:spcPct val="35000"/>
            </a:spcAft>
            <a:buNone/>
          </a:pPr>
          <a:r>
            <a:rPr lang="en-US" sz="1200" kern="1200" dirty="0"/>
            <a:t>Supplier stock availability from source countries of same supplier from alternative depots</a:t>
          </a:r>
        </a:p>
      </dsp:txBody>
      <dsp:txXfrm>
        <a:off x="7789942" y="289671"/>
        <a:ext cx="2109251" cy="1746991"/>
      </dsp:txXfrm>
    </dsp:sp>
    <dsp:sp modelId="{FC46FD38-AF19-405C-AB45-DF616E6C857D}">
      <dsp:nvSpPr>
        <dsp:cNvPr id="0" name=""/>
        <dsp:cNvSpPr/>
      </dsp:nvSpPr>
      <dsp:spPr>
        <a:xfrm>
          <a:off x="2114257" y="3451544"/>
          <a:ext cx="454527" cy="91440"/>
        </a:xfrm>
        <a:custGeom>
          <a:avLst/>
          <a:gdLst/>
          <a:ahLst/>
          <a:cxnLst/>
          <a:rect l="0" t="0" r="0" b="0"/>
          <a:pathLst>
            <a:path>
              <a:moveTo>
                <a:pt x="0" y="45720"/>
              </a:moveTo>
              <a:lnTo>
                <a:pt x="454527"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29392" y="3494836"/>
        <a:ext cx="24256" cy="4856"/>
      </dsp:txXfrm>
    </dsp:sp>
    <dsp:sp modelId="{A27B078E-D9BB-41E5-AADC-7341AFA48CF3}">
      <dsp:nvSpPr>
        <dsp:cNvPr id="0" name=""/>
        <dsp:cNvSpPr/>
      </dsp:nvSpPr>
      <dsp:spPr>
        <a:xfrm>
          <a:off x="6806" y="2624040"/>
          <a:ext cx="2109251" cy="17464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355" tIns="108489" rIns="103355" bIns="108489" numCol="1" spcCol="1270" anchor="ctr" anchorCtr="0">
          <a:noAutofit/>
        </a:bodyPr>
        <a:lstStyle/>
        <a:p>
          <a:pPr marL="0" lvl="0" indent="0" algn="ctr" defTabSz="533400">
            <a:lnSpc>
              <a:spcPct val="90000"/>
            </a:lnSpc>
            <a:spcBef>
              <a:spcPct val="0"/>
            </a:spcBef>
            <a:spcAft>
              <a:spcPct val="35000"/>
            </a:spcAft>
            <a:buNone/>
          </a:pPr>
          <a:r>
            <a:rPr lang="en-US" sz="1200" kern="1200" dirty="0"/>
            <a:t>Profit strategy re-alignment for public notice release</a:t>
          </a:r>
        </a:p>
      </dsp:txBody>
      <dsp:txXfrm>
        <a:off x="6806" y="2624040"/>
        <a:ext cx="2109251" cy="1746447"/>
      </dsp:txXfrm>
    </dsp:sp>
    <dsp:sp modelId="{47EA3518-468A-4A8C-B52C-78873361E05A}">
      <dsp:nvSpPr>
        <dsp:cNvPr id="0" name=""/>
        <dsp:cNvSpPr/>
      </dsp:nvSpPr>
      <dsp:spPr>
        <a:xfrm>
          <a:off x="4708636" y="3451544"/>
          <a:ext cx="454527" cy="91440"/>
        </a:xfrm>
        <a:custGeom>
          <a:avLst/>
          <a:gdLst/>
          <a:ahLst/>
          <a:cxnLst/>
          <a:rect l="0" t="0" r="0" b="0"/>
          <a:pathLst>
            <a:path>
              <a:moveTo>
                <a:pt x="0" y="45720"/>
              </a:moveTo>
              <a:lnTo>
                <a:pt x="454527"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23771" y="3494836"/>
        <a:ext cx="24256" cy="4856"/>
      </dsp:txXfrm>
    </dsp:sp>
    <dsp:sp modelId="{08558D56-676C-4D76-A2E1-B541BC14B70B}">
      <dsp:nvSpPr>
        <dsp:cNvPr id="0" name=""/>
        <dsp:cNvSpPr/>
      </dsp:nvSpPr>
      <dsp:spPr>
        <a:xfrm>
          <a:off x="2601184" y="2688855"/>
          <a:ext cx="2109251" cy="1616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355" tIns="108489" rIns="103355" bIns="108489" numCol="1" spcCol="1270" anchor="ctr" anchorCtr="0">
          <a:noAutofit/>
        </a:bodyPr>
        <a:lstStyle/>
        <a:p>
          <a:pPr marL="0" lvl="0" indent="0" algn="ctr" defTabSz="533400">
            <a:lnSpc>
              <a:spcPct val="90000"/>
            </a:lnSpc>
            <a:spcBef>
              <a:spcPct val="0"/>
            </a:spcBef>
            <a:spcAft>
              <a:spcPct val="35000"/>
            </a:spcAft>
            <a:buNone/>
          </a:pPr>
          <a:r>
            <a:rPr lang="en-US" sz="1200" kern="1200" dirty="0"/>
            <a:t>Contingency plan amendments of emergency stock replenishment actions for the forecast period of time.</a:t>
          </a:r>
        </a:p>
      </dsp:txBody>
      <dsp:txXfrm>
        <a:off x="2601184" y="2688855"/>
        <a:ext cx="2109251" cy="1616816"/>
      </dsp:txXfrm>
    </dsp:sp>
    <dsp:sp modelId="{DBB0D707-897A-4E46-A388-087D54E876FF}">
      <dsp:nvSpPr>
        <dsp:cNvPr id="0" name=""/>
        <dsp:cNvSpPr/>
      </dsp:nvSpPr>
      <dsp:spPr>
        <a:xfrm>
          <a:off x="5195563" y="2665854"/>
          <a:ext cx="2109251" cy="166281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355" tIns="108489" rIns="103355" bIns="108489" numCol="1" spcCol="1270" anchor="ctr" anchorCtr="0">
          <a:noAutofit/>
        </a:bodyPr>
        <a:lstStyle/>
        <a:p>
          <a:pPr marL="0" lvl="0" indent="0" algn="ctr" defTabSz="533400">
            <a:lnSpc>
              <a:spcPct val="90000"/>
            </a:lnSpc>
            <a:spcBef>
              <a:spcPct val="0"/>
            </a:spcBef>
            <a:spcAft>
              <a:spcPct val="35000"/>
            </a:spcAft>
            <a:buNone/>
          </a:pPr>
          <a:r>
            <a:rPr lang="en-US" sz="1200" kern="1200" dirty="0"/>
            <a:t>Prepare plan book however await the world financial reaction prior to price increase implementation to is US customer base targeted for February 10, 2025, assessment date.</a:t>
          </a:r>
        </a:p>
      </dsp:txBody>
      <dsp:txXfrm>
        <a:off x="5195563" y="2665854"/>
        <a:ext cx="2109251" cy="16628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B879E-F1BE-44D1-9F28-2EBE41EFE900}">
      <dsp:nvSpPr>
        <dsp:cNvPr id="0" name=""/>
        <dsp:cNvSpPr/>
      </dsp:nvSpPr>
      <dsp:spPr>
        <a:xfrm>
          <a:off x="0" y="550107"/>
          <a:ext cx="2919561" cy="1853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C0D55F-7DCA-4C3F-89ED-1DCBFC2A6402}">
      <dsp:nvSpPr>
        <dsp:cNvPr id="0" name=""/>
        <dsp:cNvSpPr/>
      </dsp:nvSpPr>
      <dsp:spPr>
        <a:xfrm>
          <a:off x="324395" y="858283"/>
          <a:ext cx="2919561" cy="18539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China 301 Tax increase from 25% to 50%</a:t>
          </a:r>
        </a:p>
      </dsp:txBody>
      <dsp:txXfrm>
        <a:off x="378694" y="912582"/>
        <a:ext cx="2810963" cy="1745323"/>
      </dsp:txXfrm>
    </dsp:sp>
    <dsp:sp modelId="{12B91397-9BE4-4F13-B6F1-15394AB8C431}">
      <dsp:nvSpPr>
        <dsp:cNvPr id="0" name=""/>
        <dsp:cNvSpPr/>
      </dsp:nvSpPr>
      <dsp:spPr>
        <a:xfrm>
          <a:off x="3568352" y="550107"/>
          <a:ext cx="2919561" cy="1853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693845-198B-4224-987F-3E19E205B4E0}">
      <dsp:nvSpPr>
        <dsp:cNvPr id="0" name=""/>
        <dsp:cNvSpPr/>
      </dsp:nvSpPr>
      <dsp:spPr>
        <a:xfrm>
          <a:off x="3892748" y="858283"/>
          <a:ext cx="2919561" cy="18539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Universal Tax implementation of 10%-20% of import value</a:t>
          </a:r>
        </a:p>
      </dsp:txBody>
      <dsp:txXfrm>
        <a:off x="3947047" y="912582"/>
        <a:ext cx="2810963" cy="1745323"/>
      </dsp:txXfrm>
    </dsp:sp>
    <dsp:sp modelId="{A890F511-2113-4678-B3B3-73F57AEA98EC}">
      <dsp:nvSpPr>
        <dsp:cNvPr id="0" name=""/>
        <dsp:cNvSpPr/>
      </dsp:nvSpPr>
      <dsp:spPr>
        <a:xfrm>
          <a:off x="7136705" y="550107"/>
          <a:ext cx="2919561" cy="1853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45D9A1-CD3F-4345-B8FD-44B682DE85A4}">
      <dsp:nvSpPr>
        <dsp:cNvPr id="0" name=""/>
        <dsp:cNvSpPr/>
      </dsp:nvSpPr>
      <dsp:spPr>
        <a:xfrm>
          <a:off x="7461101" y="858283"/>
          <a:ext cx="2919561" cy="18539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New division of Department of Treasury –External Revenue Service </a:t>
          </a:r>
        </a:p>
      </dsp:txBody>
      <dsp:txXfrm>
        <a:off x="7515400" y="912582"/>
        <a:ext cx="2810963" cy="17453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679EB-7073-49E0-8AA2-27EC9027B8ED}">
      <dsp:nvSpPr>
        <dsp:cNvPr id="0" name=""/>
        <dsp:cNvSpPr/>
      </dsp:nvSpPr>
      <dsp:spPr>
        <a:xfrm>
          <a:off x="0" y="1694"/>
          <a:ext cx="9906000" cy="8586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B469B0-3547-4CA0-BFDA-7FD850135E6E}">
      <dsp:nvSpPr>
        <dsp:cNvPr id="0" name=""/>
        <dsp:cNvSpPr/>
      </dsp:nvSpPr>
      <dsp:spPr>
        <a:xfrm>
          <a:off x="259747" y="194895"/>
          <a:ext cx="472268" cy="4722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5ABC7A-D9F7-4AC9-A9A1-371DE7B1D3E2}">
      <dsp:nvSpPr>
        <dsp:cNvPr id="0" name=""/>
        <dsp:cNvSpPr/>
      </dsp:nvSpPr>
      <dsp:spPr>
        <a:xfrm>
          <a:off x="991764" y="1694"/>
          <a:ext cx="8914235" cy="858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76" tIns="90876" rIns="90876" bIns="90876" numCol="1" spcCol="1270" anchor="ctr" anchorCtr="0">
          <a:noAutofit/>
        </a:bodyPr>
        <a:lstStyle/>
        <a:p>
          <a:pPr marL="0" lvl="0" indent="0" algn="l" defTabSz="666750">
            <a:lnSpc>
              <a:spcPct val="100000"/>
            </a:lnSpc>
            <a:spcBef>
              <a:spcPct val="0"/>
            </a:spcBef>
            <a:spcAft>
              <a:spcPct val="35000"/>
            </a:spcAft>
            <a:buNone/>
          </a:pPr>
          <a:r>
            <a:rPr lang="en-US" sz="1500" kern="1200" dirty="0"/>
            <a:t>The Trump administration implemented a 25% tax on Canadian produced goods as a separate tax under current effective March 4, 2025</a:t>
          </a:r>
        </a:p>
      </dsp:txBody>
      <dsp:txXfrm>
        <a:off x="991764" y="1694"/>
        <a:ext cx="8914235" cy="858670"/>
      </dsp:txXfrm>
    </dsp:sp>
    <dsp:sp modelId="{D8302FB8-899D-4E44-B2CD-A25D8FCC2BAE}">
      <dsp:nvSpPr>
        <dsp:cNvPr id="0" name=""/>
        <dsp:cNvSpPr/>
      </dsp:nvSpPr>
      <dsp:spPr>
        <a:xfrm>
          <a:off x="0" y="1075032"/>
          <a:ext cx="9906000" cy="8586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72510E-1B21-44BF-98BD-3D60C4C33133}">
      <dsp:nvSpPr>
        <dsp:cNvPr id="0" name=""/>
        <dsp:cNvSpPr/>
      </dsp:nvSpPr>
      <dsp:spPr>
        <a:xfrm>
          <a:off x="259747" y="1268233"/>
          <a:ext cx="472268" cy="4722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8050D8-DA31-4F0C-84CD-7F53A69E8109}">
      <dsp:nvSpPr>
        <dsp:cNvPr id="0" name=""/>
        <dsp:cNvSpPr/>
      </dsp:nvSpPr>
      <dsp:spPr>
        <a:xfrm>
          <a:off x="991764" y="1075032"/>
          <a:ext cx="8914235" cy="858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76" tIns="90876" rIns="90876" bIns="90876" numCol="1" spcCol="1270" anchor="ctr" anchorCtr="0">
          <a:noAutofit/>
        </a:bodyPr>
        <a:lstStyle/>
        <a:p>
          <a:pPr marL="0" lvl="0" indent="0" algn="l" defTabSz="666750">
            <a:lnSpc>
              <a:spcPct val="100000"/>
            </a:lnSpc>
            <a:spcBef>
              <a:spcPct val="0"/>
            </a:spcBef>
            <a:spcAft>
              <a:spcPct val="35000"/>
            </a:spcAft>
            <a:buNone/>
          </a:pPr>
          <a:r>
            <a:rPr lang="en-US" sz="1500" kern="1200" dirty="0"/>
            <a:t>Goods eligible for USMCA benefits are deferred  from additional 25% duty payment until April 2, 2025 </a:t>
          </a:r>
        </a:p>
      </dsp:txBody>
      <dsp:txXfrm>
        <a:off x="991764" y="1075032"/>
        <a:ext cx="8914235" cy="858670"/>
      </dsp:txXfrm>
    </dsp:sp>
    <dsp:sp modelId="{3ABF8DB5-6108-4783-81A0-E9CE8A304E07}">
      <dsp:nvSpPr>
        <dsp:cNvPr id="0" name=""/>
        <dsp:cNvSpPr/>
      </dsp:nvSpPr>
      <dsp:spPr>
        <a:xfrm>
          <a:off x="0" y="2148371"/>
          <a:ext cx="9906000" cy="8586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1B3385-8463-4AE9-AD8F-B0D3058BCB71}">
      <dsp:nvSpPr>
        <dsp:cNvPr id="0" name=""/>
        <dsp:cNvSpPr/>
      </dsp:nvSpPr>
      <dsp:spPr>
        <a:xfrm>
          <a:off x="259747" y="2341572"/>
          <a:ext cx="472268" cy="4722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B12069-AC2B-4C48-9786-3CB71C58E610}">
      <dsp:nvSpPr>
        <dsp:cNvPr id="0" name=""/>
        <dsp:cNvSpPr/>
      </dsp:nvSpPr>
      <dsp:spPr>
        <a:xfrm>
          <a:off x="991764" y="2148371"/>
          <a:ext cx="8914235" cy="858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76" tIns="90876" rIns="90876" bIns="90876" numCol="1" spcCol="1270" anchor="ctr" anchorCtr="0">
          <a:noAutofit/>
        </a:bodyPr>
        <a:lstStyle/>
        <a:p>
          <a:pPr marL="0" lvl="0" indent="0" algn="l" defTabSz="666750">
            <a:lnSpc>
              <a:spcPct val="100000"/>
            </a:lnSpc>
            <a:spcBef>
              <a:spcPct val="0"/>
            </a:spcBef>
            <a:spcAft>
              <a:spcPct val="35000"/>
            </a:spcAft>
            <a:buNone/>
          </a:pPr>
          <a:r>
            <a:rPr lang="en-US" sz="1500" kern="1200" dirty="0"/>
            <a:t>The USMCA agreement is not an eligible platform  to avoid these new taxes as considered a separate tax rather than ad valorem duty tax, however deferment eligibility is the immediate existing benefit.</a:t>
          </a:r>
        </a:p>
      </dsp:txBody>
      <dsp:txXfrm>
        <a:off x="991764" y="2148371"/>
        <a:ext cx="8914235" cy="858670"/>
      </dsp:txXfrm>
    </dsp:sp>
    <dsp:sp modelId="{B9528F35-DE43-4494-A97C-8CE8747C24F3}">
      <dsp:nvSpPr>
        <dsp:cNvPr id="0" name=""/>
        <dsp:cNvSpPr/>
      </dsp:nvSpPr>
      <dsp:spPr>
        <a:xfrm>
          <a:off x="0" y="3221709"/>
          <a:ext cx="9906000" cy="8586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773761-AA40-465E-B8A3-1BD90F87510C}">
      <dsp:nvSpPr>
        <dsp:cNvPr id="0" name=""/>
        <dsp:cNvSpPr/>
      </dsp:nvSpPr>
      <dsp:spPr>
        <a:xfrm>
          <a:off x="259747" y="3414910"/>
          <a:ext cx="472268" cy="47226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5AAEBF-A2BB-4352-80DA-31EADCCA7C6F}">
      <dsp:nvSpPr>
        <dsp:cNvPr id="0" name=""/>
        <dsp:cNvSpPr/>
      </dsp:nvSpPr>
      <dsp:spPr>
        <a:xfrm>
          <a:off x="991764" y="3221709"/>
          <a:ext cx="8914235" cy="858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76" tIns="90876" rIns="90876" bIns="90876" numCol="1" spcCol="1270" anchor="ctr" anchorCtr="0">
          <a:noAutofit/>
        </a:bodyPr>
        <a:lstStyle/>
        <a:p>
          <a:pPr marL="0" lvl="0" indent="0" algn="l" defTabSz="666750">
            <a:lnSpc>
              <a:spcPct val="100000"/>
            </a:lnSpc>
            <a:spcBef>
              <a:spcPct val="0"/>
            </a:spcBef>
            <a:spcAft>
              <a:spcPct val="35000"/>
            </a:spcAft>
            <a:buNone/>
          </a:pPr>
          <a:r>
            <a:rPr lang="en-US" sz="1500" kern="1200" dirty="0"/>
            <a:t>IMMEX and Maquiladora benefits remain a separate tax benefit, however,  does not avoid the new taxes imposed on Mexican origin products.</a:t>
          </a:r>
        </a:p>
      </dsp:txBody>
      <dsp:txXfrm>
        <a:off x="991764" y="3221709"/>
        <a:ext cx="8914235" cy="8586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F0A324-D8B6-4357-8611-BFC7A261C28A}">
      <dsp:nvSpPr>
        <dsp:cNvPr id="0" name=""/>
        <dsp:cNvSpPr/>
      </dsp:nvSpPr>
      <dsp:spPr>
        <a:xfrm>
          <a:off x="15159" y="609935"/>
          <a:ext cx="2793449" cy="208153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Trump Administration implemented a 10% additional tax on all China goods effective Feb 1, 2025, with collections began on Tuesday Feb 4, 2025</a:t>
          </a:r>
        </a:p>
      </dsp:txBody>
      <dsp:txXfrm>
        <a:off x="15159" y="609935"/>
        <a:ext cx="2793449" cy="2081536"/>
      </dsp:txXfrm>
    </dsp:sp>
    <dsp:sp modelId="{6357F0B9-0562-4915-91C4-072728AFF235}">
      <dsp:nvSpPr>
        <dsp:cNvPr id="0" name=""/>
        <dsp:cNvSpPr/>
      </dsp:nvSpPr>
      <dsp:spPr>
        <a:xfrm>
          <a:off x="3090841" y="677442"/>
          <a:ext cx="2822322" cy="1946521"/>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The Trump Administration is pending the implementation of  a 25% increase on the existing 25% China 301 tax for any goods produced in China and imported into the US for April 1, 2025</a:t>
          </a:r>
        </a:p>
      </dsp:txBody>
      <dsp:txXfrm>
        <a:off x="3090841" y="677442"/>
        <a:ext cx="2822322" cy="1946521"/>
      </dsp:txXfrm>
    </dsp:sp>
    <dsp:sp modelId="{3BDD2119-B3B7-4073-B8BA-285DBBE86E66}">
      <dsp:nvSpPr>
        <dsp:cNvPr id="0" name=""/>
        <dsp:cNvSpPr/>
      </dsp:nvSpPr>
      <dsp:spPr>
        <a:xfrm>
          <a:off x="723" y="3019713"/>
          <a:ext cx="2822322" cy="2133472"/>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Universal tax introduction of 10%-20% for all foreign produced goods imported into the US would bring the current China 301 plus Universal tax to at minimum 60% tax</a:t>
          </a:r>
        </a:p>
      </dsp:txBody>
      <dsp:txXfrm>
        <a:off x="723" y="3019713"/>
        <a:ext cx="2822322" cy="2133472"/>
      </dsp:txXfrm>
    </dsp:sp>
    <dsp:sp modelId="{9836697B-19A7-46A8-9CB0-38FF22A40721}">
      <dsp:nvSpPr>
        <dsp:cNvPr id="0" name=""/>
        <dsp:cNvSpPr/>
      </dsp:nvSpPr>
      <dsp:spPr>
        <a:xfrm>
          <a:off x="3105278" y="2973703"/>
          <a:ext cx="2822322" cy="2225491"/>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20% Additional Tax on China Origin Goods implemented  for imports on or after </a:t>
          </a:r>
        </a:p>
        <a:p>
          <a:pPr marL="0" lvl="0" indent="0" algn="ctr" defTabSz="755650">
            <a:lnSpc>
              <a:spcPct val="90000"/>
            </a:lnSpc>
            <a:spcBef>
              <a:spcPct val="0"/>
            </a:spcBef>
            <a:spcAft>
              <a:spcPct val="35000"/>
            </a:spcAft>
            <a:buNone/>
          </a:pPr>
          <a:r>
            <a:rPr lang="en-US" sz="1700" kern="1200" dirty="0"/>
            <a:t>March 4, 2025</a:t>
          </a:r>
        </a:p>
      </dsp:txBody>
      <dsp:txXfrm>
        <a:off x="3105278" y="2973703"/>
        <a:ext cx="2822322" cy="22254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2585A9-262D-4CD6-BE3E-3EC7E2E66EDC}">
      <dsp:nvSpPr>
        <dsp:cNvPr id="0" name=""/>
        <dsp:cNvSpPr/>
      </dsp:nvSpPr>
      <dsp:spPr>
        <a:xfrm>
          <a:off x="0" y="4181"/>
          <a:ext cx="8307659" cy="70085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C8FA78-1B8D-4FC0-874C-B33CFFA175BA}">
      <dsp:nvSpPr>
        <dsp:cNvPr id="0" name=""/>
        <dsp:cNvSpPr/>
      </dsp:nvSpPr>
      <dsp:spPr>
        <a:xfrm>
          <a:off x="212010" y="161875"/>
          <a:ext cx="385849" cy="3854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DFDBEA-53BE-4EBD-9B3E-1BA06D4E9447}">
      <dsp:nvSpPr>
        <dsp:cNvPr id="0" name=""/>
        <dsp:cNvSpPr/>
      </dsp:nvSpPr>
      <dsp:spPr>
        <a:xfrm>
          <a:off x="809869" y="4181"/>
          <a:ext cx="6539312" cy="876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718" tIns="92718" rIns="92718" bIns="92718" numCol="1" spcCol="1270" anchor="ctr" anchorCtr="0">
          <a:noAutofit/>
        </a:bodyPr>
        <a:lstStyle/>
        <a:p>
          <a:pPr marL="0" lvl="0" indent="0" algn="l" defTabSz="622300">
            <a:lnSpc>
              <a:spcPct val="100000"/>
            </a:lnSpc>
            <a:spcBef>
              <a:spcPct val="0"/>
            </a:spcBef>
            <a:spcAft>
              <a:spcPct val="35000"/>
            </a:spcAft>
            <a:buNone/>
          </a:pPr>
          <a:r>
            <a:rPr lang="en-US" sz="1400" b="0" i="0" kern="1200"/>
            <a:t>Operators of Chinese built ships could face a service fee of up $1.5 million for each U.S. port call. </a:t>
          </a:r>
          <a:endParaRPr lang="en-US" sz="1400" kern="1200"/>
        </a:p>
      </dsp:txBody>
      <dsp:txXfrm>
        <a:off x="809869" y="4181"/>
        <a:ext cx="6539312" cy="876074"/>
      </dsp:txXfrm>
    </dsp:sp>
    <dsp:sp modelId="{BF4BE5BF-8CC8-48F9-B527-D4C366E5EFE4}">
      <dsp:nvSpPr>
        <dsp:cNvPr id="0" name=""/>
        <dsp:cNvSpPr/>
      </dsp:nvSpPr>
      <dsp:spPr>
        <a:xfrm>
          <a:off x="0" y="1012494"/>
          <a:ext cx="8307659" cy="70085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6D1478-283A-49DE-A789-FA7EB5DB0963}">
      <dsp:nvSpPr>
        <dsp:cNvPr id="0" name=""/>
        <dsp:cNvSpPr/>
      </dsp:nvSpPr>
      <dsp:spPr>
        <a:xfrm>
          <a:off x="212010" y="1170187"/>
          <a:ext cx="385849" cy="3854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02C0BB-5498-4B65-AE5D-28DE21DBF31D}">
      <dsp:nvSpPr>
        <dsp:cNvPr id="0" name=""/>
        <dsp:cNvSpPr/>
      </dsp:nvSpPr>
      <dsp:spPr>
        <a:xfrm>
          <a:off x="809869" y="1012494"/>
          <a:ext cx="6539312" cy="876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718" tIns="92718" rIns="92718" bIns="92718" numCol="1" spcCol="1270" anchor="ctr" anchorCtr="0">
          <a:noAutofit/>
        </a:bodyPr>
        <a:lstStyle/>
        <a:p>
          <a:pPr marL="0" lvl="0" indent="0" algn="l" defTabSz="622300">
            <a:lnSpc>
              <a:spcPct val="100000"/>
            </a:lnSpc>
            <a:spcBef>
              <a:spcPct val="0"/>
            </a:spcBef>
            <a:spcAft>
              <a:spcPct val="35000"/>
            </a:spcAft>
            <a:buNone/>
          </a:pPr>
          <a:r>
            <a:rPr lang="en-US" sz="1400" b="0" i="0" kern="1200"/>
            <a:t>Upon the entrance of a Chinese-built vessel to a U.S. port, a fee to be charged to that vessel’s operator on the international maritime transport provided via that vessel </a:t>
          </a:r>
          <a:endParaRPr lang="en-US" sz="1400" kern="1200"/>
        </a:p>
      </dsp:txBody>
      <dsp:txXfrm>
        <a:off x="809869" y="1012494"/>
        <a:ext cx="6539312" cy="876074"/>
      </dsp:txXfrm>
    </dsp:sp>
    <dsp:sp modelId="{654B907E-9911-4C7C-B047-73280217367B}">
      <dsp:nvSpPr>
        <dsp:cNvPr id="0" name=""/>
        <dsp:cNvSpPr/>
      </dsp:nvSpPr>
      <dsp:spPr>
        <a:xfrm>
          <a:off x="0" y="2020806"/>
          <a:ext cx="8307659" cy="70085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54357D-4B89-4FE4-94C3-66E7042D343C}">
      <dsp:nvSpPr>
        <dsp:cNvPr id="0" name=""/>
        <dsp:cNvSpPr/>
      </dsp:nvSpPr>
      <dsp:spPr>
        <a:xfrm>
          <a:off x="212010" y="2178500"/>
          <a:ext cx="385849" cy="3854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88AE5-7FF8-48A8-9A58-450C94CF5F0B}">
      <dsp:nvSpPr>
        <dsp:cNvPr id="0" name=""/>
        <dsp:cNvSpPr/>
      </dsp:nvSpPr>
      <dsp:spPr>
        <a:xfrm>
          <a:off x="809869" y="2020806"/>
          <a:ext cx="6539312" cy="876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718" tIns="92718" rIns="92718" bIns="92718" numCol="1" spcCol="1270" anchor="ctr" anchorCtr="0">
          <a:noAutofit/>
        </a:bodyPr>
        <a:lstStyle/>
        <a:p>
          <a:pPr marL="0" lvl="0" indent="0" algn="l" defTabSz="622300">
            <a:lnSpc>
              <a:spcPct val="100000"/>
            </a:lnSpc>
            <a:spcBef>
              <a:spcPct val="0"/>
            </a:spcBef>
            <a:spcAft>
              <a:spcPct val="35000"/>
            </a:spcAft>
            <a:buNone/>
          </a:pPr>
          <a:r>
            <a:rPr lang="en-US" sz="1400" b="0" i="0" kern="1200"/>
            <a:t>(a) at a rate of up to $1,500,000; </a:t>
          </a:r>
          <a:endParaRPr lang="en-US" sz="1400" kern="1200"/>
        </a:p>
      </dsp:txBody>
      <dsp:txXfrm>
        <a:off x="809869" y="2020806"/>
        <a:ext cx="6539312" cy="876074"/>
      </dsp:txXfrm>
    </dsp:sp>
    <dsp:sp modelId="{C416C87F-6023-468D-A0A8-F329EEC34FBB}">
      <dsp:nvSpPr>
        <dsp:cNvPr id="0" name=""/>
        <dsp:cNvSpPr/>
      </dsp:nvSpPr>
      <dsp:spPr>
        <a:xfrm>
          <a:off x="0" y="3029119"/>
          <a:ext cx="8307659" cy="70085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E65E7A-607E-44BC-9AE9-8AC31FBB25A8}">
      <dsp:nvSpPr>
        <dsp:cNvPr id="0" name=""/>
        <dsp:cNvSpPr/>
      </dsp:nvSpPr>
      <dsp:spPr>
        <a:xfrm>
          <a:off x="212010" y="3186812"/>
          <a:ext cx="385849" cy="38547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5644CB-74C7-46EB-877A-C766029CB5EE}">
      <dsp:nvSpPr>
        <dsp:cNvPr id="0" name=""/>
        <dsp:cNvSpPr/>
      </dsp:nvSpPr>
      <dsp:spPr>
        <a:xfrm>
          <a:off x="809869" y="3029119"/>
          <a:ext cx="6539312" cy="876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718" tIns="92718" rIns="92718" bIns="92718" numCol="1" spcCol="1270" anchor="ctr" anchorCtr="0">
          <a:noAutofit/>
        </a:bodyPr>
        <a:lstStyle/>
        <a:p>
          <a:pPr marL="0" lvl="0" indent="0" algn="l" defTabSz="622300">
            <a:lnSpc>
              <a:spcPct val="100000"/>
            </a:lnSpc>
            <a:spcBef>
              <a:spcPct val="0"/>
            </a:spcBef>
            <a:spcAft>
              <a:spcPct val="35000"/>
            </a:spcAft>
            <a:buNone/>
          </a:pPr>
          <a:r>
            <a:rPr lang="en-US" sz="1400" b="0" i="0" kern="1200"/>
            <a:t>(b) based on the percentage of Chinese-built vessels in that operator’s fleet: for operators with 50 percent or greater of their fleet comprised of Chinese-built vessels, the operator will be charged up to $1,000,000 per vessel entrance to a U.S. port; for operators with greater than 25 percent and less than 50 percent of their fleet comprised of Chinese-built vessels, the operator will be charged a fee up to $750,000 per vessel entrance to a U.S. port; for operators with greater than 0 percent and less than 25 percent of their fleet comprised of Chinese-built vessels, the operator will be charged a fee up to $500,000 per vessel entrance to a U.S. port; or </a:t>
          </a:r>
          <a:endParaRPr lang="en-US" sz="1400" kern="1200"/>
        </a:p>
      </dsp:txBody>
      <dsp:txXfrm>
        <a:off x="809869" y="3029119"/>
        <a:ext cx="6539312" cy="876074"/>
      </dsp:txXfrm>
    </dsp:sp>
    <dsp:sp modelId="{AD294520-6DF4-4424-8E94-5A25089145D4}">
      <dsp:nvSpPr>
        <dsp:cNvPr id="0" name=""/>
        <dsp:cNvSpPr/>
      </dsp:nvSpPr>
      <dsp:spPr>
        <a:xfrm>
          <a:off x="0" y="4037431"/>
          <a:ext cx="8307659" cy="70085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AC9283-75DD-4EBF-BD11-3C38C70A0FC1}">
      <dsp:nvSpPr>
        <dsp:cNvPr id="0" name=""/>
        <dsp:cNvSpPr/>
      </dsp:nvSpPr>
      <dsp:spPr>
        <a:xfrm>
          <a:off x="212010" y="4195125"/>
          <a:ext cx="385849" cy="38547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065865-449E-4035-A50B-B9454BA362A8}">
      <dsp:nvSpPr>
        <dsp:cNvPr id="0" name=""/>
        <dsp:cNvSpPr/>
      </dsp:nvSpPr>
      <dsp:spPr>
        <a:xfrm>
          <a:off x="809869" y="4037431"/>
          <a:ext cx="6539312" cy="876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718" tIns="92718" rIns="92718" bIns="92718" numCol="1" spcCol="1270" anchor="ctr" anchorCtr="0">
          <a:noAutofit/>
        </a:bodyPr>
        <a:lstStyle/>
        <a:p>
          <a:pPr marL="0" lvl="0" indent="0" algn="l" defTabSz="622300">
            <a:lnSpc>
              <a:spcPct val="100000"/>
            </a:lnSpc>
            <a:spcBef>
              <a:spcPct val="0"/>
            </a:spcBef>
            <a:spcAft>
              <a:spcPct val="35000"/>
            </a:spcAft>
            <a:buNone/>
          </a:pPr>
          <a:r>
            <a:rPr lang="en-US" sz="1400" b="0" i="0" kern="1200"/>
            <a:t>(c) based on the percentage of Chinese-built vessels in an operator’s fleet: an additional fee of up to $1,000,000 will be charged to a vessel operator per vessel entrance to a U.S. port if the number of Chinese-built vessels in the operator’s fleet is equal to or greater than 25 percent.</a:t>
          </a:r>
          <a:endParaRPr lang="en-US" sz="1400" kern="1200"/>
        </a:p>
      </dsp:txBody>
      <dsp:txXfrm>
        <a:off x="809869" y="4037431"/>
        <a:ext cx="6539312" cy="8760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79E87-09EB-494B-8005-CDB0F1A14F41}">
      <dsp:nvSpPr>
        <dsp:cNvPr id="0" name=""/>
        <dsp:cNvSpPr/>
      </dsp:nvSpPr>
      <dsp:spPr>
        <a:xfrm>
          <a:off x="0" y="1631156"/>
          <a:ext cx="10380663" cy="0"/>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37BC49-0069-4E79-9427-0083109EF3C1}">
      <dsp:nvSpPr>
        <dsp:cNvPr id="0" name=""/>
        <dsp:cNvSpPr/>
      </dsp:nvSpPr>
      <dsp:spPr>
        <a:xfrm>
          <a:off x="311419" y="1011317"/>
          <a:ext cx="4567491" cy="39147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666750">
            <a:lnSpc>
              <a:spcPct val="90000"/>
            </a:lnSpc>
            <a:spcBef>
              <a:spcPct val="0"/>
            </a:spcBef>
            <a:spcAft>
              <a:spcPct val="35000"/>
            </a:spcAft>
            <a:buNone/>
            <a:defRPr b="1"/>
          </a:pPr>
          <a:r>
            <a:rPr lang="en-US" sz="1500" kern="1200"/>
            <a:t>4 Feb. 2025</a:t>
          </a:r>
        </a:p>
      </dsp:txBody>
      <dsp:txXfrm>
        <a:off x="311419" y="1011317"/>
        <a:ext cx="4567491" cy="391477"/>
      </dsp:txXfrm>
    </dsp:sp>
    <dsp:sp modelId="{C2C84D8C-B46D-4E69-A2D0-A4C76DB829C0}">
      <dsp:nvSpPr>
        <dsp:cNvPr id="0" name=""/>
        <dsp:cNvSpPr/>
      </dsp:nvSpPr>
      <dsp:spPr>
        <a:xfrm>
          <a:off x="311419" y="25282"/>
          <a:ext cx="4084388" cy="986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The new tariffs imposed on China effective February 4, 2025, are not eligible for duty drawback upon their exportation or destruction as is the case for other origin products.</a:t>
          </a:r>
        </a:p>
      </dsp:txBody>
      <dsp:txXfrm>
        <a:off x="311419" y="25282"/>
        <a:ext cx="4084388" cy="986034"/>
      </dsp:txXfrm>
    </dsp:sp>
    <dsp:sp modelId="{4B39CD4D-FDFF-47E9-A363-56CA5677A615}">
      <dsp:nvSpPr>
        <dsp:cNvPr id="0" name=""/>
        <dsp:cNvSpPr/>
      </dsp:nvSpPr>
      <dsp:spPr>
        <a:xfrm>
          <a:off x="2595165" y="1402794"/>
          <a:ext cx="0" cy="228361"/>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2B736DF-3FF8-469C-9320-D017072726CC}">
      <dsp:nvSpPr>
        <dsp:cNvPr id="0" name=""/>
        <dsp:cNvSpPr/>
      </dsp:nvSpPr>
      <dsp:spPr>
        <a:xfrm>
          <a:off x="2906585" y="1859518"/>
          <a:ext cx="4567491" cy="39147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666750">
            <a:lnSpc>
              <a:spcPct val="90000"/>
            </a:lnSpc>
            <a:spcBef>
              <a:spcPct val="0"/>
            </a:spcBef>
            <a:spcAft>
              <a:spcPct val="35000"/>
            </a:spcAft>
            <a:buNone/>
            <a:defRPr b="1"/>
          </a:pPr>
          <a:r>
            <a:rPr lang="en-US" sz="1500" kern="1200"/>
            <a:t>4 Mar. 2025</a:t>
          </a:r>
        </a:p>
      </dsp:txBody>
      <dsp:txXfrm>
        <a:off x="2906585" y="1859518"/>
        <a:ext cx="4567491" cy="391477"/>
      </dsp:txXfrm>
    </dsp:sp>
    <dsp:sp modelId="{E43E2265-B205-473D-9B88-EEC156CA5376}">
      <dsp:nvSpPr>
        <dsp:cNvPr id="0" name=""/>
        <dsp:cNvSpPr/>
      </dsp:nvSpPr>
      <dsp:spPr>
        <a:xfrm>
          <a:off x="2906585" y="2250995"/>
          <a:ext cx="4567491" cy="986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The new tariffs of 25% of Canada products effective March 4, 2025, are not eligible for duty drawback upon their exportation or destruction as is the case for other origin products.</a:t>
          </a:r>
        </a:p>
      </dsp:txBody>
      <dsp:txXfrm>
        <a:off x="2906585" y="2250995"/>
        <a:ext cx="4567491" cy="986034"/>
      </dsp:txXfrm>
    </dsp:sp>
    <dsp:sp modelId="{44ED51A6-11CD-4D2A-908D-F215C3918F2D}">
      <dsp:nvSpPr>
        <dsp:cNvPr id="0" name=""/>
        <dsp:cNvSpPr/>
      </dsp:nvSpPr>
      <dsp:spPr>
        <a:xfrm>
          <a:off x="5190331" y="1631156"/>
          <a:ext cx="0" cy="228361"/>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E30AFAB-14D1-4EDC-87A4-7151C5257A9B}">
      <dsp:nvSpPr>
        <dsp:cNvPr id="0" name=""/>
        <dsp:cNvSpPr/>
      </dsp:nvSpPr>
      <dsp:spPr>
        <a:xfrm rot="2700000">
          <a:off x="2569790" y="1605781"/>
          <a:ext cx="50749" cy="50749"/>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F49809-DD1B-422C-B8F2-1FAA66FA90D0}">
      <dsp:nvSpPr>
        <dsp:cNvPr id="0" name=""/>
        <dsp:cNvSpPr/>
      </dsp:nvSpPr>
      <dsp:spPr>
        <a:xfrm rot="2700000">
          <a:off x="5164956" y="1605781"/>
          <a:ext cx="50749" cy="50749"/>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A5A824-F5EC-4EB4-B104-FE2DFE666E07}">
      <dsp:nvSpPr>
        <dsp:cNvPr id="0" name=""/>
        <dsp:cNvSpPr/>
      </dsp:nvSpPr>
      <dsp:spPr>
        <a:xfrm>
          <a:off x="5501751" y="1011317"/>
          <a:ext cx="4567491" cy="39147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666750">
            <a:lnSpc>
              <a:spcPct val="90000"/>
            </a:lnSpc>
            <a:spcBef>
              <a:spcPct val="0"/>
            </a:spcBef>
            <a:spcAft>
              <a:spcPct val="35000"/>
            </a:spcAft>
            <a:buNone/>
            <a:defRPr b="1"/>
          </a:pPr>
          <a:r>
            <a:rPr lang="en-US" sz="1500" kern="1200"/>
            <a:t>4 Mar. 2025</a:t>
          </a:r>
        </a:p>
      </dsp:txBody>
      <dsp:txXfrm>
        <a:off x="5501751" y="1011317"/>
        <a:ext cx="4567491" cy="391477"/>
      </dsp:txXfrm>
    </dsp:sp>
    <dsp:sp modelId="{05BBCC10-86FA-44DE-989B-3473743E854E}">
      <dsp:nvSpPr>
        <dsp:cNvPr id="0" name=""/>
        <dsp:cNvSpPr/>
      </dsp:nvSpPr>
      <dsp:spPr>
        <a:xfrm>
          <a:off x="5501751" y="25282"/>
          <a:ext cx="4567491" cy="986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The new tariffs  of 25% on Mexico products effective March 4, 2025, are not eligible for duty drawback upon their exportation or destruction as is the case for other origin products.</a:t>
          </a:r>
        </a:p>
      </dsp:txBody>
      <dsp:txXfrm>
        <a:off x="5501751" y="25282"/>
        <a:ext cx="4567491" cy="986034"/>
      </dsp:txXfrm>
    </dsp:sp>
    <dsp:sp modelId="{27C34AAC-8A06-4B5B-A202-473CC86BF7AF}">
      <dsp:nvSpPr>
        <dsp:cNvPr id="0" name=""/>
        <dsp:cNvSpPr/>
      </dsp:nvSpPr>
      <dsp:spPr>
        <a:xfrm>
          <a:off x="7785497" y="1402794"/>
          <a:ext cx="0" cy="228361"/>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53DAF02-5B54-4A34-B836-BFCDCF0CB6FB}">
      <dsp:nvSpPr>
        <dsp:cNvPr id="0" name=""/>
        <dsp:cNvSpPr/>
      </dsp:nvSpPr>
      <dsp:spPr>
        <a:xfrm rot="2700000">
          <a:off x="7760122" y="1605781"/>
          <a:ext cx="50749" cy="50749"/>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33877-B1E0-4E20-9738-CFA2BCFE8DEF}">
      <dsp:nvSpPr>
        <dsp:cNvPr id="0" name=""/>
        <dsp:cNvSpPr/>
      </dsp:nvSpPr>
      <dsp:spPr>
        <a:xfrm>
          <a:off x="0" y="1830"/>
          <a:ext cx="54940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626185F-506E-43EF-9135-E6A9E51BA8CD}">
      <dsp:nvSpPr>
        <dsp:cNvPr id="0" name=""/>
        <dsp:cNvSpPr/>
      </dsp:nvSpPr>
      <dsp:spPr>
        <a:xfrm>
          <a:off x="0" y="1830"/>
          <a:ext cx="5494033" cy="1248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The Trump Administration has reiterated a plan to impose an across-the-board tax for all non-US produced goods on a scale from 10%-20%. This is in addition to the “reciprocal tax” announcement on February 13, 2025</a:t>
          </a:r>
        </a:p>
        <a:p>
          <a:pPr marL="0" lvl="0" indent="0" algn="l" defTabSz="577850">
            <a:lnSpc>
              <a:spcPct val="90000"/>
            </a:lnSpc>
            <a:spcBef>
              <a:spcPct val="0"/>
            </a:spcBef>
            <a:spcAft>
              <a:spcPct val="35000"/>
            </a:spcAft>
            <a:buNone/>
          </a:pPr>
          <a:r>
            <a:rPr lang="en-US" sz="1300" kern="1200" dirty="0"/>
            <a:t>The Universal Tax will be collected by a new division of the Treasury Department-External Revenue Service (ERS)</a:t>
          </a:r>
        </a:p>
      </dsp:txBody>
      <dsp:txXfrm>
        <a:off x="0" y="1830"/>
        <a:ext cx="5494033" cy="1248185"/>
      </dsp:txXfrm>
    </dsp:sp>
    <dsp:sp modelId="{D1E159E4-3027-4337-8DC0-100C5038B253}">
      <dsp:nvSpPr>
        <dsp:cNvPr id="0" name=""/>
        <dsp:cNvSpPr/>
      </dsp:nvSpPr>
      <dsp:spPr>
        <a:xfrm>
          <a:off x="0" y="1250015"/>
          <a:ext cx="5494033" cy="0"/>
        </a:xfrm>
        <a:prstGeom prst="line">
          <a:avLst/>
        </a:prstGeom>
        <a:gradFill rotWithShape="0">
          <a:gsLst>
            <a:gs pos="0">
              <a:schemeClr val="accent5">
                <a:hueOff val="719061"/>
                <a:satOff val="2053"/>
                <a:lumOff val="-1373"/>
                <a:alphaOff val="0"/>
                <a:satMod val="103000"/>
                <a:lumMod val="102000"/>
                <a:tint val="94000"/>
              </a:schemeClr>
            </a:gs>
            <a:gs pos="50000">
              <a:schemeClr val="accent5">
                <a:hueOff val="719061"/>
                <a:satOff val="2053"/>
                <a:lumOff val="-1373"/>
                <a:alphaOff val="0"/>
                <a:satMod val="110000"/>
                <a:lumMod val="100000"/>
                <a:shade val="100000"/>
              </a:schemeClr>
            </a:gs>
            <a:gs pos="100000">
              <a:schemeClr val="accent5">
                <a:hueOff val="719061"/>
                <a:satOff val="2053"/>
                <a:lumOff val="-1373"/>
                <a:alphaOff val="0"/>
                <a:lumMod val="99000"/>
                <a:satMod val="120000"/>
                <a:shade val="78000"/>
              </a:schemeClr>
            </a:gs>
          </a:gsLst>
          <a:lin ang="5400000" scaled="0"/>
        </a:gradFill>
        <a:ln w="6350" cap="flat" cmpd="sng" algn="ctr">
          <a:solidFill>
            <a:schemeClr val="accent5">
              <a:hueOff val="719061"/>
              <a:satOff val="2053"/>
              <a:lumOff val="-137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1080495F-0FAE-4F3B-877F-4F985F9FA6A1}">
      <dsp:nvSpPr>
        <dsp:cNvPr id="0" name=""/>
        <dsp:cNvSpPr/>
      </dsp:nvSpPr>
      <dsp:spPr>
        <a:xfrm>
          <a:off x="0" y="1250015"/>
          <a:ext cx="5494033" cy="1248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Universal Retaliation plans are being planned by members of the EU, Asian, South America and remainder of the global footprint who are scheduled to be targeted with an across-the- board universal tax structure aimed at taxing imports from expanded origin countries.</a:t>
          </a:r>
        </a:p>
        <a:p>
          <a:pPr marL="0" lvl="0" indent="0" algn="l" defTabSz="577850">
            <a:lnSpc>
              <a:spcPct val="90000"/>
            </a:lnSpc>
            <a:spcBef>
              <a:spcPct val="0"/>
            </a:spcBef>
            <a:spcAft>
              <a:spcPct val="35000"/>
            </a:spcAft>
            <a:buNone/>
          </a:pPr>
          <a:r>
            <a:rPr lang="en-US" sz="1300" kern="1200" dirty="0"/>
            <a:t>Universal Tax will resemble a US version of the Value Added Tax system in place globally with possible credits for US sales taxes paid by importers.</a:t>
          </a:r>
        </a:p>
      </dsp:txBody>
      <dsp:txXfrm>
        <a:off x="0" y="1250015"/>
        <a:ext cx="5494033" cy="1248185"/>
      </dsp:txXfrm>
    </dsp:sp>
    <dsp:sp modelId="{9E93C860-C80D-4740-A6CF-7BD822FD6A03}">
      <dsp:nvSpPr>
        <dsp:cNvPr id="0" name=""/>
        <dsp:cNvSpPr/>
      </dsp:nvSpPr>
      <dsp:spPr>
        <a:xfrm>
          <a:off x="0" y="2498201"/>
          <a:ext cx="5494033" cy="0"/>
        </a:xfrm>
        <a:prstGeom prst="line">
          <a:avLst/>
        </a:prstGeom>
        <a:gradFill rotWithShape="0">
          <a:gsLst>
            <a:gs pos="0">
              <a:schemeClr val="accent5">
                <a:hueOff val="1438121"/>
                <a:satOff val="4107"/>
                <a:lumOff val="-2745"/>
                <a:alphaOff val="0"/>
                <a:satMod val="103000"/>
                <a:lumMod val="102000"/>
                <a:tint val="94000"/>
              </a:schemeClr>
            </a:gs>
            <a:gs pos="50000">
              <a:schemeClr val="accent5">
                <a:hueOff val="1438121"/>
                <a:satOff val="4107"/>
                <a:lumOff val="-2745"/>
                <a:alphaOff val="0"/>
                <a:satMod val="110000"/>
                <a:lumMod val="100000"/>
                <a:shade val="100000"/>
              </a:schemeClr>
            </a:gs>
            <a:gs pos="100000">
              <a:schemeClr val="accent5">
                <a:hueOff val="1438121"/>
                <a:satOff val="4107"/>
                <a:lumOff val="-2745"/>
                <a:alphaOff val="0"/>
                <a:lumMod val="99000"/>
                <a:satMod val="120000"/>
                <a:shade val="78000"/>
              </a:schemeClr>
            </a:gs>
          </a:gsLst>
          <a:lin ang="5400000" scaled="0"/>
        </a:gradFill>
        <a:ln w="6350" cap="flat" cmpd="sng" algn="ctr">
          <a:solidFill>
            <a:schemeClr val="accent5">
              <a:hueOff val="1438121"/>
              <a:satOff val="4107"/>
              <a:lumOff val="-274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DF5472A-F7D3-4EAD-B4C1-F450E04BDA36}">
      <dsp:nvSpPr>
        <dsp:cNvPr id="0" name=""/>
        <dsp:cNvSpPr/>
      </dsp:nvSpPr>
      <dsp:spPr>
        <a:xfrm>
          <a:off x="0" y="2498201"/>
          <a:ext cx="5494033" cy="1248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Existing privileges of duty-free entry on the ad valorem tax will remain in place however the universal tax will be implemented under a separate code identifier and due regardless of existing duty-free privileges as it is considered not to be duty tax but rather a universal tax similar to global Value Added Tax (VAT) structures.</a:t>
          </a:r>
        </a:p>
      </dsp:txBody>
      <dsp:txXfrm>
        <a:off x="0" y="2498201"/>
        <a:ext cx="5494033" cy="12481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2C780F-6FAD-48BF-979A-68211AA500F2}">
      <dsp:nvSpPr>
        <dsp:cNvPr id="0" name=""/>
        <dsp:cNvSpPr/>
      </dsp:nvSpPr>
      <dsp:spPr>
        <a:xfrm>
          <a:off x="0" y="103507"/>
          <a:ext cx="8621485" cy="103925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 new administration has introduced the concept of a new division of the Department of Treasury to be named “External Revenue Service” (ERS)</a:t>
          </a:r>
        </a:p>
      </dsp:txBody>
      <dsp:txXfrm>
        <a:off x="50732" y="154239"/>
        <a:ext cx="8520021" cy="937788"/>
      </dsp:txXfrm>
    </dsp:sp>
    <dsp:sp modelId="{8B32DE5D-F67E-459F-9783-065CB1FE4822}">
      <dsp:nvSpPr>
        <dsp:cNvPr id="0" name=""/>
        <dsp:cNvSpPr/>
      </dsp:nvSpPr>
      <dsp:spPr>
        <a:xfrm>
          <a:off x="0" y="1197480"/>
          <a:ext cx="8621485" cy="1039252"/>
        </a:xfrm>
        <a:prstGeom prst="roundRect">
          <a:avLst/>
        </a:prstGeom>
        <a:solidFill>
          <a:schemeClr val="accent2">
            <a:hueOff val="392654"/>
            <a:satOff val="-1063"/>
            <a:lumOff val="8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 ERS will be responsible for collecting additional universal tax amounts due on imported products of foreign origin.</a:t>
          </a:r>
        </a:p>
      </dsp:txBody>
      <dsp:txXfrm>
        <a:off x="50732" y="1248212"/>
        <a:ext cx="8520021" cy="937788"/>
      </dsp:txXfrm>
    </dsp:sp>
    <dsp:sp modelId="{DE3A211B-8714-4802-8C44-F41AE10652AA}">
      <dsp:nvSpPr>
        <dsp:cNvPr id="0" name=""/>
        <dsp:cNvSpPr/>
      </dsp:nvSpPr>
      <dsp:spPr>
        <a:xfrm>
          <a:off x="0" y="2291452"/>
          <a:ext cx="8621485" cy="1039252"/>
        </a:xfrm>
        <a:prstGeom prst="roundRect">
          <a:avLst/>
        </a:prstGeom>
        <a:solidFill>
          <a:schemeClr val="accent2">
            <a:hueOff val="785308"/>
            <a:satOff val="-2127"/>
            <a:lumOff val="166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There remains a lot of questions on the conflict with their scope and authority separate from US Customs and Border Protection, who current collects duties, fees and taxes on imported products on behalf of the Department of Treasury.</a:t>
          </a:r>
        </a:p>
      </dsp:txBody>
      <dsp:txXfrm>
        <a:off x="50732" y="2342184"/>
        <a:ext cx="8520021" cy="937788"/>
      </dsp:txXfrm>
    </dsp:sp>
    <dsp:sp modelId="{D1DB2FD0-391F-451B-A256-8B675A3DB940}">
      <dsp:nvSpPr>
        <dsp:cNvPr id="0" name=""/>
        <dsp:cNvSpPr/>
      </dsp:nvSpPr>
      <dsp:spPr>
        <a:xfrm>
          <a:off x="0" y="3385425"/>
          <a:ext cx="8621485" cy="1039252"/>
        </a:xfrm>
        <a:prstGeom prst="roundRect">
          <a:avLst/>
        </a:prstGeom>
        <a:solidFill>
          <a:schemeClr val="accent2">
            <a:hueOff val="1177962"/>
            <a:satOff val="-3190"/>
            <a:lumOff val="250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We continue to monitor and  await more developments on timing and implementation strategies for the ERS.</a:t>
          </a:r>
        </a:p>
      </dsp:txBody>
      <dsp:txXfrm>
        <a:off x="50732" y="3436157"/>
        <a:ext cx="8520021" cy="937788"/>
      </dsp:txXfrm>
    </dsp:sp>
    <dsp:sp modelId="{692E31DB-3234-41F7-BD82-767459C58B5C}">
      <dsp:nvSpPr>
        <dsp:cNvPr id="0" name=""/>
        <dsp:cNvSpPr/>
      </dsp:nvSpPr>
      <dsp:spPr>
        <a:xfrm>
          <a:off x="0" y="4479397"/>
          <a:ext cx="8621485" cy="1039252"/>
        </a:xfrm>
        <a:prstGeom prst="roundRect">
          <a:avLst/>
        </a:prstGeom>
        <a:solidFill>
          <a:schemeClr val="accent2">
            <a:hueOff val="1570616"/>
            <a:satOff val="-4253"/>
            <a:lumOff val="33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CBP confirmed their ability to collect universal taxes in the interim and prior to the implementation of the ERS</a:t>
          </a:r>
        </a:p>
      </dsp:txBody>
      <dsp:txXfrm>
        <a:off x="50732" y="4530129"/>
        <a:ext cx="8520021" cy="9377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599102-C83B-469F-9892-B56B84607086}">
      <dsp:nvSpPr>
        <dsp:cNvPr id="0" name=""/>
        <dsp:cNvSpPr/>
      </dsp:nvSpPr>
      <dsp:spPr>
        <a:xfrm>
          <a:off x="0" y="320354"/>
          <a:ext cx="5935227" cy="153154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Global sourcing and trading companies are very aware of the potential financial risk linked to increased taxes, fees having an immediate effect on product landed costs.</a:t>
          </a:r>
        </a:p>
      </dsp:txBody>
      <dsp:txXfrm>
        <a:off x="74764" y="395118"/>
        <a:ext cx="5785699" cy="1382021"/>
      </dsp:txXfrm>
    </dsp:sp>
    <dsp:sp modelId="{9746C1AE-02F1-4995-9847-6067BF8CD174}">
      <dsp:nvSpPr>
        <dsp:cNvPr id="0" name=""/>
        <dsp:cNvSpPr/>
      </dsp:nvSpPr>
      <dsp:spPr>
        <a:xfrm>
          <a:off x="0" y="1909504"/>
          <a:ext cx="5935227" cy="2018250"/>
        </a:xfrm>
        <a:prstGeom prst="roundRect">
          <a:avLst/>
        </a:prstGeom>
        <a:solidFill>
          <a:schemeClr val="accent2">
            <a:hueOff val="785308"/>
            <a:satOff val="-2127"/>
            <a:lumOff val="166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It is important to remain attentive to the development of current and future increases of the tax structure for Canada/Mexico/China as a result on retaliation responses and continued negotiations in the preparation of contingency planning.</a:t>
          </a:r>
        </a:p>
      </dsp:txBody>
      <dsp:txXfrm>
        <a:off x="98523" y="2008027"/>
        <a:ext cx="5738181" cy="1821204"/>
      </dsp:txXfrm>
    </dsp:sp>
    <dsp:sp modelId="{EA10B6A0-862B-4017-9A61-8B16EF9AEE4D}">
      <dsp:nvSpPr>
        <dsp:cNvPr id="0" name=""/>
        <dsp:cNvSpPr/>
      </dsp:nvSpPr>
      <dsp:spPr>
        <a:xfrm>
          <a:off x="0" y="3985354"/>
          <a:ext cx="5935227" cy="2018250"/>
        </a:xfrm>
        <a:prstGeom prst="roundRect">
          <a:avLst/>
        </a:prstGeom>
        <a:solidFill>
          <a:schemeClr val="accent2">
            <a:hueOff val="1570616"/>
            <a:satOff val="-4253"/>
            <a:lumOff val="33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Diligence in the incorporation of proper response to announced changes will be a major emphasis on US importers to be transparent with company finance and senior management officials on the effects of these new financial responsibilities on internationally sourced products.</a:t>
          </a:r>
        </a:p>
      </dsp:txBody>
      <dsp:txXfrm>
        <a:off x="98523" y="4083877"/>
        <a:ext cx="5738181" cy="182120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9C01FB-F831-4065-A3CC-3B5CC3679166}" type="datetimeFigureOut">
              <a:rPr lang="en-US" smtClean="0"/>
              <a:t>3/12/2025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D11985-B00C-4327-8126-46A7F8AF8390}" type="slidenum">
              <a:rPr lang="en-US" smtClean="0"/>
              <a:t>‹#›</a:t>
            </a:fld>
            <a:endParaRPr lang="en-US"/>
          </a:p>
        </p:txBody>
      </p:sp>
    </p:spTree>
    <p:extLst>
      <p:ext uri="{BB962C8B-B14F-4D97-AF65-F5344CB8AC3E}">
        <p14:creationId xmlns:p14="http://schemas.microsoft.com/office/powerpoint/2010/main" val="3401660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284A420-F50C-4C2C-B88E-E6F4EF504B6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93A6D2E-5228-4998-9E24-EFCCA024675E}"/>
              </a:ext>
            </a:extLst>
          </p:cNvPr>
          <p:cNvSpPr/>
          <p:nvPr/>
        </p:nvSpPr>
        <p:spPr>
          <a:xfrm>
            <a:off x="0" y="-2"/>
            <a:ext cx="12188952" cy="3567547"/>
          </a:xfrm>
          <a:prstGeom prst="rect">
            <a:avLst/>
          </a:prstGeom>
          <a:ln>
            <a:noFill/>
          </a:ln>
          <a:effectLst>
            <a:outerShdw blurRad="228600" dist="1524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9D878C-9930-44AF-AE18-FCA0DAE10D39}"/>
              </a:ext>
            </a:extLst>
          </p:cNvPr>
          <p:cNvSpPr>
            <a:spLocks noGrp="1"/>
          </p:cNvSpPr>
          <p:nvPr>
            <p:ph type="ctrTitle"/>
          </p:nvPr>
        </p:nvSpPr>
        <p:spPr>
          <a:xfrm>
            <a:off x="761802" y="852055"/>
            <a:ext cx="10380572" cy="2581463"/>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82D608-1F8D-47BB-B595-43B7BEACA90A}"/>
              </a:ext>
            </a:extLst>
          </p:cNvPr>
          <p:cNvSpPr>
            <a:spLocks noGrp="1"/>
          </p:cNvSpPr>
          <p:nvPr>
            <p:ph type="subTitle" idx="1"/>
          </p:nvPr>
        </p:nvSpPr>
        <p:spPr>
          <a:xfrm>
            <a:off x="761802" y="3754582"/>
            <a:ext cx="10380572" cy="224443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2D3C1DA-DAC9-422B-9450-54A7E03B3DE0}"/>
              </a:ext>
            </a:extLst>
          </p:cNvPr>
          <p:cNvSpPr>
            <a:spLocks noGrp="1"/>
          </p:cNvSpPr>
          <p:nvPr>
            <p:ph type="dt" sz="half" idx="10"/>
          </p:nvPr>
        </p:nvSpPr>
        <p:spPr/>
        <p:txBody>
          <a:bodyPr/>
          <a:lstStyle/>
          <a:p>
            <a:fld id="{46A9237F-D7F8-40EA-A2EC-7CA91FD4DBF8}" type="datetime1">
              <a:rPr lang="en-US" smtClean="0"/>
              <a:t>3/12/2025</a:t>
            </a:fld>
            <a:endParaRPr lang="en-US" dirty="0"/>
          </a:p>
        </p:txBody>
      </p:sp>
      <p:sp>
        <p:nvSpPr>
          <p:cNvPr id="5" name="Footer Placeholder 4">
            <a:extLst>
              <a:ext uri="{FF2B5EF4-FFF2-40B4-BE49-F238E27FC236}">
                <a16:creationId xmlns:a16="http://schemas.microsoft.com/office/drawing/2014/main" id="{6739A2B9-3E23-4C08-A5CE-698861210AA8}"/>
              </a:ext>
            </a:extLst>
          </p:cNvPr>
          <p:cNvSpPr>
            <a:spLocks noGrp="1"/>
          </p:cNvSpPr>
          <p:nvPr>
            <p:ph type="ftr" sz="quarter" idx="11"/>
          </p:nvPr>
        </p:nvSpPr>
        <p:spPr/>
        <p:txBody>
          <a:bodyPr/>
          <a:lstStyle/>
          <a:p>
            <a:r>
              <a:rPr lang="en-US"/>
              <a:t>Tariffs and Trade Compliance Update 031225</a:t>
            </a:r>
          </a:p>
        </p:txBody>
      </p:sp>
      <p:sp>
        <p:nvSpPr>
          <p:cNvPr id="6" name="Slide Number Placeholder 5">
            <a:extLst>
              <a:ext uri="{FF2B5EF4-FFF2-40B4-BE49-F238E27FC236}">
                <a16:creationId xmlns:a16="http://schemas.microsoft.com/office/drawing/2014/main" id="{1812E61E-26F7-4369-8F2F-6D3CDF644D94}"/>
              </a:ext>
            </a:extLst>
          </p:cNvPr>
          <p:cNvSpPr>
            <a:spLocks noGrp="1"/>
          </p:cNvSpPr>
          <p:nvPr>
            <p:ph type="sldNum" sz="quarter" idx="12"/>
          </p:nvPr>
        </p:nvSpPr>
        <p:spPr/>
        <p:txBody>
          <a:bodyPr/>
          <a:lstStyle/>
          <a:p>
            <a:fld id="{B4A918BC-4D43-4B42-B3C0-E7EBE25E6AF0}" type="slidenum">
              <a:rPr lang="en-US" smtClean="0"/>
              <a:t>‹#›</a:t>
            </a:fld>
            <a:endParaRPr lang="en-US" dirty="0"/>
          </a:p>
        </p:txBody>
      </p:sp>
      <p:cxnSp>
        <p:nvCxnSpPr>
          <p:cNvPr id="23" name="Straight Connector 22">
            <a:extLst>
              <a:ext uri="{FF2B5EF4-FFF2-40B4-BE49-F238E27FC236}">
                <a16:creationId xmlns:a16="http://schemas.microsoft.com/office/drawing/2014/main" id="{3ADB48DB-8E25-4F2F-8C02-5B793937255F}"/>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32BA7E3-7313-49C8-A245-A85BDEB13EB3}"/>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6935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69F7-12D5-40F0-88F0-33D60AEB021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65BB511-E79D-41D8-AF91-14A5C803F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5DFA-4DAF-4B30-8032-503081AEA4BF}"/>
              </a:ext>
            </a:extLst>
          </p:cNvPr>
          <p:cNvSpPr>
            <a:spLocks noGrp="1"/>
          </p:cNvSpPr>
          <p:nvPr>
            <p:ph type="dt" sz="half" idx="10"/>
          </p:nvPr>
        </p:nvSpPr>
        <p:spPr/>
        <p:txBody>
          <a:bodyPr/>
          <a:lstStyle/>
          <a:p>
            <a:fld id="{A56DF82F-4A40-4D9E-A47C-6BEC87C5BEDA}" type="datetime1">
              <a:rPr lang="en-US" smtClean="0"/>
              <a:t>3/12/2025</a:t>
            </a:fld>
            <a:endParaRPr lang="en-US"/>
          </a:p>
        </p:txBody>
      </p:sp>
      <p:sp>
        <p:nvSpPr>
          <p:cNvPr id="5" name="Footer Placeholder 4">
            <a:extLst>
              <a:ext uri="{FF2B5EF4-FFF2-40B4-BE49-F238E27FC236}">
                <a16:creationId xmlns:a16="http://schemas.microsoft.com/office/drawing/2014/main" id="{E034FBF5-16C0-46A0-916A-4910C1B61514}"/>
              </a:ext>
            </a:extLst>
          </p:cNvPr>
          <p:cNvSpPr>
            <a:spLocks noGrp="1"/>
          </p:cNvSpPr>
          <p:nvPr>
            <p:ph type="ftr" sz="quarter" idx="11"/>
          </p:nvPr>
        </p:nvSpPr>
        <p:spPr/>
        <p:txBody>
          <a:bodyPr/>
          <a:lstStyle/>
          <a:p>
            <a:r>
              <a:rPr lang="en-US"/>
              <a:t>Tariffs and Trade Compliance Update 031225</a:t>
            </a:r>
          </a:p>
        </p:txBody>
      </p:sp>
      <p:sp>
        <p:nvSpPr>
          <p:cNvPr id="6" name="Slide Number Placeholder 5">
            <a:extLst>
              <a:ext uri="{FF2B5EF4-FFF2-40B4-BE49-F238E27FC236}">
                <a16:creationId xmlns:a16="http://schemas.microsoft.com/office/drawing/2014/main" id="{CB626EA6-7E48-454C-887A-0EF3356F91D5}"/>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148615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312BAB-A07B-4FEA-8EB5-A7BD8B24C6DA}"/>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F245A432-7E52-48B5-A8BB-13EED592E35A}"/>
              </a:ext>
            </a:extLst>
          </p:cNvPr>
          <p:cNvSpPr/>
          <p:nvPr/>
        </p:nvSpPr>
        <p:spPr>
          <a:xfrm>
            <a:off x="7813964" y="0"/>
            <a:ext cx="4378036" cy="6858000"/>
          </a:xfrm>
          <a:prstGeom prst="rect">
            <a:avLst/>
          </a:prstGeom>
          <a:ln>
            <a:noFill/>
          </a:ln>
          <a:effectLst>
            <a:outerShdw blurRad="254000" dist="152400" dir="1068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56288B6-16BD-4DEE-9187-C78963ED1D8A}"/>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Vertical Title 1">
            <a:extLst>
              <a:ext uri="{FF2B5EF4-FFF2-40B4-BE49-F238E27FC236}">
                <a16:creationId xmlns:a16="http://schemas.microsoft.com/office/drawing/2014/main" id="{F9259F7B-ED77-4251-A424-93712C6F57A0}"/>
              </a:ext>
            </a:extLst>
          </p:cNvPr>
          <p:cNvSpPr>
            <a:spLocks noGrp="1"/>
          </p:cNvSpPr>
          <p:nvPr>
            <p:ph type="title" orient="vert"/>
          </p:nvPr>
        </p:nvSpPr>
        <p:spPr>
          <a:xfrm>
            <a:off x="8139544" y="872836"/>
            <a:ext cx="2521527" cy="5119256"/>
          </a:xfrm>
        </p:spPr>
        <p:txBody>
          <a:bodyPr vert="eaVert"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0295692-9BD0-4EB9-B344-9A6945DB0B81}"/>
              </a:ext>
            </a:extLst>
          </p:cNvPr>
          <p:cNvSpPr>
            <a:spLocks noGrp="1"/>
          </p:cNvSpPr>
          <p:nvPr>
            <p:ph type="body" orient="vert" idx="1"/>
          </p:nvPr>
        </p:nvSpPr>
        <p:spPr>
          <a:xfrm>
            <a:off x="756746" y="872836"/>
            <a:ext cx="6634169" cy="5119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B128527-7CED-4CF3-A260-649685D2E6D3}"/>
              </a:ext>
            </a:extLst>
          </p:cNvPr>
          <p:cNvSpPr>
            <a:spLocks noGrp="1"/>
          </p:cNvSpPr>
          <p:nvPr>
            <p:ph type="dt" sz="half" idx="10"/>
          </p:nvPr>
        </p:nvSpPr>
        <p:spPr>
          <a:xfrm>
            <a:off x="329184" y="6236208"/>
            <a:ext cx="3037459" cy="365125"/>
          </a:xfrm>
        </p:spPr>
        <p:txBody>
          <a:bodyPr/>
          <a:lstStyle/>
          <a:p>
            <a:fld id="{B36E8142-F70C-4951-A903-E40913C20DC5}" type="datetime1">
              <a:rPr lang="en-US" smtClean="0"/>
              <a:t>3/12/2025</a:t>
            </a:fld>
            <a:endParaRPr lang="en-US" dirty="0"/>
          </a:p>
        </p:txBody>
      </p:sp>
      <p:sp>
        <p:nvSpPr>
          <p:cNvPr id="5" name="Footer Placeholder 4">
            <a:extLst>
              <a:ext uri="{FF2B5EF4-FFF2-40B4-BE49-F238E27FC236}">
                <a16:creationId xmlns:a16="http://schemas.microsoft.com/office/drawing/2014/main" id="{20517F65-E517-4B50-B559-FD7D59F3E8B5}"/>
              </a:ext>
            </a:extLst>
          </p:cNvPr>
          <p:cNvSpPr>
            <a:spLocks noGrp="1"/>
          </p:cNvSpPr>
          <p:nvPr>
            <p:ph type="ftr" sz="quarter" idx="11"/>
          </p:nvPr>
        </p:nvSpPr>
        <p:spPr>
          <a:xfrm>
            <a:off x="329184" y="237744"/>
            <a:ext cx="3581400" cy="365125"/>
          </a:xfrm>
        </p:spPr>
        <p:txBody>
          <a:bodyPr/>
          <a:lstStyle/>
          <a:p>
            <a:r>
              <a:rPr lang="en-US"/>
              <a:t>Tariffs and Trade Compliance Update 031225</a:t>
            </a:r>
            <a:endParaRPr lang="en-US" dirty="0"/>
          </a:p>
        </p:txBody>
      </p:sp>
      <p:sp>
        <p:nvSpPr>
          <p:cNvPr id="6" name="Slide Number Placeholder 5">
            <a:extLst>
              <a:ext uri="{FF2B5EF4-FFF2-40B4-BE49-F238E27FC236}">
                <a16:creationId xmlns:a16="http://schemas.microsoft.com/office/drawing/2014/main" id="{CAED40B7-46EE-49D9-BE89-7E101F80A49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6" name="Straight Connector 15">
            <a:extLst>
              <a:ext uri="{FF2B5EF4-FFF2-40B4-BE49-F238E27FC236}">
                <a16:creationId xmlns:a16="http://schemas.microsoft.com/office/drawing/2014/main" id="{E05031BF-2EA5-4128-B6AF-2D0F5A101095}"/>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652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2CCA-8D32-44C3-809A-54D0245B8ABF}"/>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89041-349C-49F8-B155-6F5862873736}"/>
              </a:ext>
            </a:extLst>
          </p:cNvPr>
          <p:cNvSpPr>
            <a:spLocks noGrp="1"/>
          </p:cNvSpPr>
          <p:nvPr>
            <p:ph idx="1"/>
          </p:nvPr>
        </p:nvSpPr>
        <p:spPr>
          <a:xfrm>
            <a:off x="761799" y="2750126"/>
            <a:ext cx="10381205" cy="3261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5E088-72B1-425B-B53B-81B134826169}"/>
              </a:ext>
            </a:extLst>
          </p:cNvPr>
          <p:cNvSpPr>
            <a:spLocks noGrp="1"/>
          </p:cNvSpPr>
          <p:nvPr>
            <p:ph type="dt" sz="half" idx="10"/>
          </p:nvPr>
        </p:nvSpPr>
        <p:spPr/>
        <p:txBody>
          <a:bodyPr/>
          <a:lstStyle/>
          <a:p>
            <a:fld id="{7CFE6EAB-AD31-43E3-96E1-CFF6223B591F}" type="datetime1">
              <a:rPr lang="en-US" smtClean="0"/>
              <a:t>3/12/2025</a:t>
            </a:fld>
            <a:endParaRPr lang="en-US"/>
          </a:p>
        </p:txBody>
      </p:sp>
      <p:sp>
        <p:nvSpPr>
          <p:cNvPr id="5" name="Footer Placeholder 4">
            <a:extLst>
              <a:ext uri="{FF2B5EF4-FFF2-40B4-BE49-F238E27FC236}">
                <a16:creationId xmlns:a16="http://schemas.microsoft.com/office/drawing/2014/main" id="{89180451-8BF9-48B2-8E6A-9E15C8335726}"/>
              </a:ext>
            </a:extLst>
          </p:cNvPr>
          <p:cNvSpPr>
            <a:spLocks noGrp="1"/>
          </p:cNvSpPr>
          <p:nvPr>
            <p:ph type="ftr" sz="quarter" idx="11"/>
          </p:nvPr>
        </p:nvSpPr>
        <p:spPr/>
        <p:txBody>
          <a:bodyPr/>
          <a:lstStyle/>
          <a:p>
            <a:r>
              <a:rPr lang="en-US"/>
              <a:t>Tariffs and Trade Compliance Update 031225</a:t>
            </a:r>
          </a:p>
        </p:txBody>
      </p:sp>
      <p:sp>
        <p:nvSpPr>
          <p:cNvPr id="6" name="Slide Number Placeholder 5">
            <a:extLst>
              <a:ext uri="{FF2B5EF4-FFF2-40B4-BE49-F238E27FC236}">
                <a16:creationId xmlns:a16="http://schemas.microsoft.com/office/drawing/2014/main" id="{1A68196E-3A76-4417-BFD8-4400D16E07EA}"/>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47332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CFB183B-99B9-4420-AB2D-070568510522}"/>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6DF62B9-1876-4EEB-929D-B46F98265E34}"/>
              </a:ext>
            </a:extLst>
          </p:cNvPr>
          <p:cNvSpPr/>
          <p:nvPr/>
        </p:nvSpPr>
        <p:spPr>
          <a:xfrm>
            <a:off x="0" y="-2"/>
            <a:ext cx="12192000" cy="3862064"/>
          </a:xfrm>
          <a:prstGeom prst="rect">
            <a:avLst/>
          </a:prstGeom>
          <a:ln>
            <a:noFill/>
          </a:ln>
          <a:effectLst>
            <a:outerShdw blurRad="203200" dist="127000" dir="5460000" sx="96000" sy="96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5F0E4DD-839A-4BD2-B5FA-FF319E87D037}"/>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692C2FB-E558-4132-AAF5-EFCED0144BA2}"/>
              </a:ext>
            </a:extLst>
          </p:cNvPr>
          <p:cNvSpPr>
            <a:spLocks noGrp="1"/>
          </p:cNvSpPr>
          <p:nvPr>
            <p:ph type="title"/>
          </p:nvPr>
        </p:nvSpPr>
        <p:spPr>
          <a:xfrm>
            <a:off x="761801" y="852056"/>
            <a:ext cx="10380572" cy="257694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AA20424-DA4E-467F-AC0A-D44192A54F64}"/>
              </a:ext>
            </a:extLst>
          </p:cNvPr>
          <p:cNvSpPr>
            <a:spLocks noGrp="1"/>
          </p:cNvSpPr>
          <p:nvPr>
            <p:ph type="body" idx="1"/>
          </p:nvPr>
        </p:nvSpPr>
        <p:spPr>
          <a:xfrm>
            <a:off x="761797" y="4202832"/>
            <a:ext cx="10395116" cy="178926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39F9C-ADA9-4225-9D74-193A8894ED7A}"/>
              </a:ext>
            </a:extLst>
          </p:cNvPr>
          <p:cNvSpPr>
            <a:spLocks noGrp="1"/>
          </p:cNvSpPr>
          <p:nvPr>
            <p:ph type="dt" sz="half" idx="10"/>
          </p:nvPr>
        </p:nvSpPr>
        <p:spPr>
          <a:xfrm>
            <a:off x="332481" y="6236208"/>
            <a:ext cx="3037459" cy="365125"/>
          </a:xfrm>
        </p:spPr>
        <p:txBody>
          <a:bodyPr/>
          <a:lstStyle/>
          <a:p>
            <a:fld id="{73895241-7A67-42B8-BFA4-09CDDC5ECE6D}" type="datetime1">
              <a:rPr lang="en-US" smtClean="0"/>
              <a:t>3/12/2025</a:t>
            </a:fld>
            <a:endParaRPr lang="en-US" dirty="0"/>
          </a:p>
        </p:txBody>
      </p:sp>
      <p:sp>
        <p:nvSpPr>
          <p:cNvPr id="5" name="Footer Placeholder 4">
            <a:extLst>
              <a:ext uri="{FF2B5EF4-FFF2-40B4-BE49-F238E27FC236}">
                <a16:creationId xmlns:a16="http://schemas.microsoft.com/office/drawing/2014/main" id="{84057DEC-B96B-4D69-8B62-5156FDA6D9BB}"/>
              </a:ext>
            </a:extLst>
          </p:cNvPr>
          <p:cNvSpPr>
            <a:spLocks noGrp="1"/>
          </p:cNvSpPr>
          <p:nvPr>
            <p:ph type="ftr" sz="quarter" idx="11"/>
          </p:nvPr>
        </p:nvSpPr>
        <p:spPr>
          <a:xfrm>
            <a:off x="332481" y="237744"/>
            <a:ext cx="4114800" cy="365125"/>
          </a:xfrm>
        </p:spPr>
        <p:txBody>
          <a:bodyPr/>
          <a:lstStyle/>
          <a:p>
            <a:r>
              <a:rPr lang="en-US"/>
              <a:t>Tariffs and Trade Compliance Update 031225</a:t>
            </a:r>
            <a:endParaRPr lang="en-US" dirty="0"/>
          </a:p>
        </p:txBody>
      </p:sp>
      <p:sp>
        <p:nvSpPr>
          <p:cNvPr id="6" name="Slide Number Placeholder 5">
            <a:extLst>
              <a:ext uri="{FF2B5EF4-FFF2-40B4-BE49-F238E27FC236}">
                <a16:creationId xmlns:a16="http://schemas.microsoft.com/office/drawing/2014/main" id="{A0BF4AC1-9934-43DC-B9AC-322612A74656}"/>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cxnSp>
        <p:nvCxnSpPr>
          <p:cNvPr id="11" name="Straight Connector 10">
            <a:extLst>
              <a:ext uri="{FF2B5EF4-FFF2-40B4-BE49-F238E27FC236}">
                <a16:creationId xmlns:a16="http://schemas.microsoft.com/office/drawing/2014/main" id="{4CBDA60A-39CD-41D4-8AE5-0FB7FD78559C}"/>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40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F84-4A19-4D9A-9B82-46BCBED4F7BD}"/>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A373DD-26AC-4E69-A17C-538D9C7C6854}"/>
              </a:ext>
            </a:extLst>
          </p:cNvPr>
          <p:cNvSpPr>
            <a:spLocks noGrp="1"/>
          </p:cNvSpPr>
          <p:nvPr>
            <p:ph sz="half" idx="1"/>
          </p:nvPr>
        </p:nvSpPr>
        <p:spPr>
          <a:xfrm>
            <a:off x="761800"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AD30C23-A75F-45DF-BCCF-760C533AC7FA}"/>
              </a:ext>
            </a:extLst>
          </p:cNvPr>
          <p:cNvSpPr>
            <a:spLocks noGrp="1"/>
          </p:cNvSpPr>
          <p:nvPr>
            <p:ph sz="half" idx="2"/>
          </p:nvPr>
        </p:nvSpPr>
        <p:spPr>
          <a:xfrm>
            <a:off x="6097092"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82C3974-73EC-4F1B-9E92-0E279ABEE5CD}"/>
              </a:ext>
            </a:extLst>
          </p:cNvPr>
          <p:cNvSpPr>
            <a:spLocks noGrp="1"/>
          </p:cNvSpPr>
          <p:nvPr>
            <p:ph type="dt" sz="half" idx="10"/>
          </p:nvPr>
        </p:nvSpPr>
        <p:spPr>
          <a:xfrm>
            <a:off x="332481" y="6236208"/>
            <a:ext cx="3037459" cy="365125"/>
          </a:xfrm>
        </p:spPr>
        <p:txBody>
          <a:bodyPr/>
          <a:lstStyle/>
          <a:p>
            <a:fld id="{74B010C3-E094-4BE1-AD5B-B562AE869ADE}" type="datetime1">
              <a:rPr lang="en-US" smtClean="0"/>
              <a:t>3/12/2025</a:t>
            </a:fld>
            <a:endParaRPr lang="en-US" dirty="0"/>
          </a:p>
        </p:txBody>
      </p:sp>
      <p:sp>
        <p:nvSpPr>
          <p:cNvPr id="6" name="Footer Placeholder 5">
            <a:extLst>
              <a:ext uri="{FF2B5EF4-FFF2-40B4-BE49-F238E27FC236}">
                <a16:creationId xmlns:a16="http://schemas.microsoft.com/office/drawing/2014/main" id="{CC70B3F2-3F28-42A3-9701-A6F01F1B185A}"/>
              </a:ext>
            </a:extLst>
          </p:cNvPr>
          <p:cNvSpPr>
            <a:spLocks noGrp="1"/>
          </p:cNvSpPr>
          <p:nvPr>
            <p:ph type="ftr" sz="quarter" idx="11"/>
          </p:nvPr>
        </p:nvSpPr>
        <p:spPr>
          <a:xfrm>
            <a:off x="332481" y="237744"/>
            <a:ext cx="4114800" cy="365125"/>
          </a:xfrm>
        </p:spPr>
        <p:txBody>
          <a:bodyPr/>
          <a:lstStyle/>
          <a:p>
            <a:r>
              <a:rPr lang="en-US"/>
              <a:t>Tariffs and Trade Compliance Update 031225</a:t>
            </a:r>
            <a:endParaRPr lang="en-US" dirty="0"/>
          </a:p>
        </p:txBody>
      </p:sp>
      <p:sp>
        <p:nvSpPr>
          <p:cNvPr id="7" name="Slide Number Placeholder 6">
            <a:extLst>
              <a:ext uri="{FF2B5EF4-FFF2-40B4-BE49-F238E27FC236}">
                <a16:creationId xmlns:a16="http://schemas.microsoft.com/office/drawing/2014/main" id="{E5E7A2FC-50E7-4972-9F28-E3AC4EF93D44}"/>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77243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5F85-77E6-4F6D-9FFA-5D76201B13E5}"/>
              </a:ext>
            </a:extLst>
          </p:cNvPr>
          <p:cNvSpPr>
            <a:spLocks noGrp="1"/>
          </p:cNvSpPr>
          <p:nvPr>
            <p:ph type="title"/>
          </p:nvPr>
        </p:nvSpPr>
        <p:spPr>
          <a:xfrm>
            <a:off x="761802" y="872836"/>
            <a:ext cx="10380572" cy="1427019"/>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6C0DAE-58D1-45D9-9FC4-B0864E332C08}"/>
              </a:ext>
            </a:extLst>
          </p:cNvPr>
          <p:cNvSpPr>
            <a:spLocks noGrp="1"/>
          </p:cNvSpPr>
          <p:nvPr>
            <p:ph type="body" idx="1"/>
          </p:nvPr>
        </p:nvSpPr>
        <p:spPr>
          <a:xfrm>
            <a:off x="761801" y="2713326"/>
            <a:ext cx="5023424"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E63D7-9812-4EA1-A0A2-14D974311FAD}"/>
              </a:ext>
            </a:extLst>
          </p:cNvPr>
          <p:cNvSpPr>
            <a:spLocks noGrp="1"/>
          </p:cNvSpPr>
          <p:nvPr>
            <p:ph sz="half" idx="2"/>
          </p:nvPr>
        </p:nvSpPr>
        <p:spPr>
          <a:xfrm>
            <a:off x="761801" y="3706091"/>
            <a:ext cx="5023424"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4C5055B-04A0-47D3-90ED-135025F857F9}"/>
              </a:ext>
            </a:extLst>
          </p:cNvPr>
          <p:cNvSpPr>
            <a:spLocks noGrp="1"/>
          </p:cNvSpPr>
          <p:nvPr>
            <p:ph type="body" sz="quarter" idx="3"/>
          </p:nvPr>
        </p:nvSpPr>
        <p:spPr>
          <a:xfrm>
            <a:off x="6094211" y="2713326"/>
            <a:ext cx="5048163"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36E6E-8F64-49E6-B57C-86CF92D1689E}"/>
              </a:ext>
            </a:extLst>
          </p:cNvPr>
          <p:cNvSpPr>
            <a:spLocks noGrp="1"/>
          </p:cNvSpPr>
          <p:nvPr>
            <p:ph sz="quarter" idx="4"/>
          </p:nvPr>
        </p:nvSpPr>
        <p:spPr>
          <a:xfrm>
            <a:off x="6094211" y="3706091"/>
            <a:ext cx="5048163"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FFBEAD-2827-40DA-8338-2D691325F1B3}"/>
              </a:ext>
            </a:extLst>
          </p:cNvPr>
          <p:cNvSpPr>
            <a:spLocks noGrp="1"/>
          </p:cNvSpPr>
          <p:nvPr>
            <p:ph type="dt" sz="half" idx="10"/>
          </p:nvPr>
        </p:nvSpPr>
        <p:spPr>
          <a:xfrm>
            <a:off x="332481" y="6236208"/>
            <a:ext cx="3037459" cy="365125"/>
          </a:xfrm>
        </p:spPr>
        <p:txBody>
          <a:bodyPr/>
          <a:lstStyle/>
          <a:p>
            <a:fld id="{D63D401B-325A-4434-AB0B-933A83021CFB}" type="datetime1">
              <a:rPr lang="en-US" smtClean="0"/>
              <a:t>3/12/2025</a:t>
            </a:fld>
            <a:endParaRPr lang="en-US" dirty="0"/>
          </a:p>
        </p:txBody>
      </p:sp>
      <p:sp>
        <p:nvSpPr>
          <p:cNvPr id="8" name="Footer Placeholder 7">
            <a:extLst>
              <a:ext uri="{FF2B5EF4-FFF2-40B4-BE49-F238E27FC236}">
                <a16:creationId xmlns:a16="http://schemas.microsoft.com/office/drawing/2014/main" id="{DF34B88D-9C6E-4A88-985C-3ED5057A1F65}"/>
              </a:ext>
            </a:extLst>
          </p:cNvPr>
          <p:cNvSpPr>
            <a:spLocks noGrp="1"/>
          </p:cNvSpPr>
          <p:nvPr>
            <p:ph type="ftr" sz="quarter" idx="11"/>
          </p:nvPr>
        </p:nvSpPr>
        <p:spPr>
          <a:xfrm>
            <a:off x="332481" y="237744"/>
            <a:ext cx="4114800" cy="365125"/>
          </a:xfrm>
        </p:spPr>
        <p:txBody>
          <a:bodyPr/>
          <a:lstStyle/>
          <a:p>
            <a:r>
              <a:rPr lang="en-US"/>
              <a:t>Tariffs and Trade Compliance Update 031225</a:t>
            </a:r>
            <a:endParaRPr lang="en-US" dirty="0"/>
          </a:p>
        </p:txBody>
      </p:sp>
      <p:sp>
        <p:nvSpPr>
          <p:cNvPr id="9" name="Slide Number Placeholder 8">
            <a:extLst>
              <a:ext uri="{FF2B5EF4-FFF2-40B4-BE49-F238E27FC236}">
                <a16:creationId xmlns:a16="http://schemas.microsoft.com/office/drawing/2014/main" id="{880B6A32-2D15-425F-B6A9-146AFB5C1ACB}"/>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60431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1B7C-9BD5-4CF8-BAEB-A6CB78DA2F8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D85F1D3-3353-4FC6-8854-51B0BFFD6D5A}"/>
              </a:ext>
            </a:extLst>
          </p:cNvPr>
          <p:cNvSpPr>
            <a:spLocks noGrp="1"/>
          </p:cNvSpPr>
          <p:nvPr>
            <p:ph type="dt" sz="half" idx="10"/>
          </p:nvPr>
        </p:nvSpPr>
        <p:spPr/>
        <p:txBody>
          <a:bodyPr/>
          <a:lstStyle/>
          <a:p>
            <a:fld id="{8EC156E6-6031-4D1B-A60D-E5B6248A7C2F}" type="datetime1">
              <a:rPr lang="en-US" smtClean="0"/>
              <a:t>3/12/2025</a:t>
            </a:fld>
            <a:endParaRPr lang="en-US"/>
          </a:p>
        </p:txBody>
      </p:sp>
      <p:sp>
        <p:nvSpPr>
          <p:cNvPr id="4" name="Footer Placeholder 3">
            <a:extLst>
              <a:ext uri="{FF2B5EF4-FFF2-40B4-BE49-F238E27FC236}">
                <a16:creationId xmlns:a16="http://schemas.microsoft.com/office/drawing/2014/main" id="{F7226CE6-6BEB-46DB-BD4B-9B8AE89A1A83}"/>
              </a:ext>
            </a:extLst>
          </p:cNvPr>
          <p:cNvSpPr>
            <a:spLocks noGrp="1"/>
          </p:cNvSpPr>
          <p:nvPr>
            <p:ph type="ftr" sz="quarter" idx="11"/>
          </p:nvPr>
        </p:nvSpPr>
        <p:spPr/>
        <p:txBody>
          <a:bodyPr/>
          <a:lstStyle/>
          <a:p>
            <a:r>
              <a:rPr lang="en-US"/>
              <a:t>Tariffs and Trade Compliance Update 031225</a:t>
            </a:r>
          </a:p>
        </p:txBody>
      </p:sp>
      <p:sp>
        <p:nvSpPr>
          <p:cNvPr id="5" name="Slide Number Placeholder 4">
            <a:extLst>
              <a:ext uri="{FF2B5EF4-FFF2-40B4-BE49-F238E27FC236}">
                <a16:creationId xmlns:a16="http://schemas.microsoft.com/office/drawing/2014/main" id="{1181BCCC-8B3F-40B3-91D5-52E53B2AAE11}"/>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331548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0FBB6-4CCA-4358-9DD5-CDF2173E63C8}"/>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8902559A-671A-4FDE-82C3-1CF8CFCF18EC}"/>
              </a:ext>
            </a:extLst>
          </p:cNvPr>
          <p:cNvSpPr>
            <a:spLocks noGrp="1"/>
          </p:cNvSpPr>
          <p:nvPr>
            <p:ph type="dt" sz="half" idx="10"/>
          </p:nvPr>
        </p:nvSpPr>
        <p:spPr/>
        <p:txBody>
          <a:bodyPr/>
          <a:lstStyle/>
          <a:p>
            <a:fld id="{38FB447C-6784-4D4C-BAE3-FBF96A603F1F}" type="datetime1">
              <a:rPr lang="en-US" smtClean="0"/>
              <a:t>3/12/2025</a:t>
            </a:fld>
            <a:endParaRPr lang="en-US"/>
          </a:p>
        </p:txBody>
      </p:sp>
      <p:sp>
        <p:nvSpPr>
          <p:cNvPr id="3" name="Footer Placeholder 2">
            <a:extLst>
              <a:ext uri="{FF2B5EF4-FFF2-40B4-BE49-F238E27FC236}">
                <a16:creationId xmlns:a16="http://schemas.microsoft.com/office/drawing/2014/main" id="{78A14275-250D-437E-BAF1-5BB3CDE64AC4}"/>
              </a:ext>
            </a:extLst>
          </p:cNvPr>
          <p:cNvSpPr>
            <a:spLocks noGrp="1"/>
          </p:cNvSpPr>
          <p:nvPr>
            <p:ph type="ftr" sz="quarter" idx="11"/>
          </p:nvPr>
        </p:nvSpPr>
        <p:spPr/>
        <p:txBody>
          <a:bodyPr/>
          <a:lstStyle/>
          <a:p>
            <a:r>
              <a:rPr lang="en-US"/>
              <a:t>Tariffs and Trade Compliance Update 031225</a:t>
            </a:r>
            <a:endParaRPr lang="en-US" dirty="0"/>
          </a:p>
        </p:txBody>
      </p:sp>
      <p:sp>
        <p:nvSpPr>
          <p:cNvPr id="4" name="Slide Number Placeholder 3">
            <a:extLst>
              <a:ext uri="{FF2B5EF4-FFF2-40B4-BE49-F238E27FC236}">
                <a16:creationId xmlns:a16="http://schemas.microsoft.com/office/drawing/2014/main" id="{EFD93BDE-2A52-4AA7-B222-0F25570EBF77}"/>
              </a:ext>
            </a:extLst>
          </p:cNvPr>
          <p:cNvSpPr>
            <a:spLocks noGrp="1"/>
          </p:cNvSpPr>
          <p:nvPr>
            <p:ph type="sldNum" sz="quarter" idx="12"/>
          </p:nvPr>
        </p:nvSpPr>
        <p:spPr/>
        <p:txBody>
          <a:bodyPr/>
          <a:lstStyle/>
          <a:p>
            <a:fld id="{B4A918BC-4D43-4B42-B3C0-E7EBE25E6AF0}" type="slidenum">
              <a:rPr lang="en-US" smtClean="0"/>
              <a:t>‹#›</a:t>
            </a:fld>
            <a:endParaRPr lang="en-US"/>
          </a:p>
        </p:txBody>
      </p:sp>
      <p:cxnSp>
        <p:nvCxnSpPr>
          <p:cNvPr id="5" name="Straight Connector 4">
            <a:extLst>
              <a:ext uri="{FF2B5EF4-FFF2-40B4-BE49-F238E27FC236}">
                <a16:creationId xmlns:a16="http://schemas.microsoft.com/office/drawing/2014/main" id="{9E6B771E-DDF7-430C-9462-BA1D3742C84E}"/>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082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F9A0B00-F6ED-4C3A-97DC-C2AF9D62EE8B}"/>
              </a:ext>
            </a:extLst>
          </p:cNvPr>
          <p:cNvSpPr/>
          <p:nvPr/>
        </p:nvSpPr>
        <p:spPr>
          <a:xfrm>
            <a:off x="79067" y="0"/>
            <a:ext cx="4998624" cy="6858000"/>
          </a:xfrm>
          <a:prstGeom prst="rect">
            <a:avLst/>
          </a:prstGeom>
          <a:ln>
            <a:noFill/>
          </a:ln>
          <a:effectLst>
            <a:outerShdw blurRad="228600" dist="1143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3" name="Rectangle 122">
            <a:extLst>
              <a:ext uri="{FF2B5EF4-FFF2-40B4-BE49-F238E27FC236}">
                <a16:creationId xmlns:a16="http://schemas.microsoft.com/office/drawing/2014/main" id="{3B025FD9-B9EF-4F5C-B67D-3485253B7A6A}"/>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47F545CD-A200-4C66-BF9A-9B839D0CE648}"/>
              </a:ext>
            </a:extLst>
          </p:cNvPr>
          <p:cNvSpPr/>
          <p:nvPr/>
        </p:nvSpPr>
        <p:spPr>
          <a:xfrm>
            <a:off x="0" y="0"/>
            <a:ext cx="6096000" cy="6858000"/>
          </a:xfrm>
          <a:prstGeom prst="rect">
            <a:avLst/>
          </a:prstGeom>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110916-EEE9-418C-B24A-EC09A6D22859}"/>
              </a:ext>
            </a:extLst>
          </p:cNvPr>
          <p:cNvSpPr>
            <a:spLocks noGrp="1"/>
          </p:cNvSpPr>
          <p:nvPr>
            <p:ph type="title"/>
          </p:nvPr>
        </p:nvSpPr>
        <p:spPr>
          <a:xfrm>
            <a:off x="770537" y="872836"/>
            <a:ext cx="4560525" cy="2281050"/>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9C3A0F4-FD98-409E-B41A-5F4352C6A8E5}"/>
              </a:ext>
            </a:extLst>
          </p:cNvPr>
          <p:cNvSpPr>
            <a:spLocks noGrp="1"/>
          </p:cNvSpPr>
          <p:nvPr>
            <p:ph idx="1"/>
          </p:nvPr>
        </p:nvSpPr>
        <p:spPr>
          <a:xfrm>
            <a:off x="6621781" y="872837"/>
            <a:ext cx="4520593" cy="5140036"/>
          </a:xfrm>
        </p:spPr>
        <p:txBody>
          <a:bodyPr>
            <a:normAutofit/>
          </a:bodyPr>
          <a:lstStyle>
            <a:lvl1pPr algn="l">
              <a:defRPr sz="2800"/>
            </a:lvl1pPr>
            <a:lvl2pPr algn="l">
              <a:defRPr sz="2400"/>
            </a:lvl2pPr>
            <a:lvl3pPr algn="l">
              <a:defRPr sz="2000"/>
            </a:lvl3pPr>
            <a:lvl4pPr algn="l">
              <a:defRPr sz="1800"/>
            </a:lvl4pPr>
            <a:lvl5pPr algn="l">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EFABF6F-6E7C-4B3F-B205-09361DA5898B}"/>
              </a:ext>
            </a:extLst>
          </p:cNvPr>
          <p:cNvSpPr>
            <a:spLocks noGrp="1"/>
          </p:cNvSpPr>
          <p:nvPr>
            <p:ph type="body" sz="half" idx="2"/>
          </p:nvPr>
        </p:nvSpPr>
        <p:spPr>
          <a:xfrm>
            <a:off x="770537" y="3442854"/>
            <a:ext cx="4560525" cy="257694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25198D-8500-4277-AA5D-3C3D8FDDCF4B}"/>
              </a:ext>
            </a:extLst>
          </p:cNvPr>
          <p:cNvSpPr>
            <a:spLocks noGrp="1"/>
          </p:cNvSpPr>
          <p:nvPr>
            <p:ph type="dt" sz="half" idx="10"/>
          </p:nvPr>
        </p:nvSpPr>
        <p:spPr>
          <a:xfrm>
            <a:off x="329184" y="6236208"/>
            <a:ext cx="3037459" cy="365125"/>
          </a:xfrm>
        </p:spPr>
        <p:txBody>
          <a:bodyPr/>
          <a:lstStyle/>
          <a:p>
            <a:fld id="{3A8FA970-257D-467C-A65E-6262BC515710}" type="datetime1">
              <a:rPr lang="en-US" smtClean="0"/>
              <a:t>3/12/2025</a:t>
            </a:fld>
            <a:endParaRPr lang="en-US" dirty="0"/>
          </a:p>
        </p:txBody>
      </p:sp>
      <p:sp>
        <p:nvSpPr>
          <p:cNvPr id="6" name="Footer Placeholder 5">
            <a:extLst>
              <a:ext uri="{FF2B5EF4-FFF2-40B4-BE49-F238E27FC236}">
                <a16:creationId xmlns:a16="http://schemas.microsoft.com/office/drawing/2014/main" id="{F98D219F-027A-4632-9FB0-BD098D5693DB}"/>
              </a:ext>
            </a:extLst>
          </p:cNvPr>
          <p:cNvSpPr>
            <a:spLocks noGrp="1"/>
          </p:cNvSpPr>
          <p:nvPr>
            <p:ph type="ftr" sz="quarter" idx="11"/>
          </p:nvPr>
        </p:nvSpPr>
        <p:spPr>
          <a:xfrm>
            <a:off x="329184" y="237744"/>
            <a:ext cx="3792532" cy="365125"/>
          </a:xfrm>
        </p:spPr>
        <p:txBody>
          <a:bodyPr/>
          <a:lstStyle>
            <a:lvl1pPr algn="l">
              <a:defRPr/>
            </a:lvl1pPr>
          </a:lstStyle>
          <a:p>
            <a:r>
              <a:rPr lang="en-US"/>
              <a:t>Tariffs and Trade Compliance Update 031225</a:t>
            </a:r>
            <a:endParaRPr lang="en-US" dirty="0"/>
          </a:p>
        </p:txBody>
      </p:sp>
      <p:sp>
        <p:nvSpPr>
          <p:cNvPr id="7" name="Slide Number Placeholder 6">
            <a:extLst>
              <a:ext uri="{FF2B5EF4-FFF2-40B4-BE49-F238E27FC236}">
                <a16:creationId xmlns:a16="http://schemas.microsoft.com/office/drawing/2014/main" id="{CA30C82B-C7DC-434D-8768-DE9D1176715B}"/>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29" name="Straight Connector 128">
            <a:extLst>
              <a:ext uri="{FF2B5EF4-FFF2-40B4-BE49-F238E27FC236}">
                <a16:creationId xmlns:a16="http://schemas.microsoft.com/office/drawing/2014/main" id="{A8CCC603-9605-46C8-9034-8DAE6AC40DD9}"/>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CBBF1D9-8F8F-45A3-BDB4-952D0FB20A4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05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EB8797-B080-41A6-B14E-8DC7F0F27E4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0C6C7272-A552-46B3-992F-F5ADD5AA2443}"/>
              </a:ext>
            </a:extLst>
          </p:cNvPr>
          <p:cNvSpPr/>
          <p:nvPr/>
        </p:nvSpPr>
        <p:spPr>
          <a:xfrm>
            <a:off x="-1" y="0"/>
            <a:ext cx="6087677" cy="6858000"/>
          </a:xfrm>
          <a:prstGeom prst="rect">
            <a:avLst/>
          </a:prstGeom>
          <a:solidFill>
            <a:schemeClr val="bg1"/>
          </a:solidFill>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25F6AD1-1E6C-46AF-8431-6627180FFD2E}"/>
              </a:ext>
            </a:extLst>
          </p:cNvPr>
          <p:cNvSpPr>
            <a:spLocks noGrp="1"/>
          </p:cNvSpPr>
          <p:nvPr>
            <p:ph type="title"/>
          </p:nvPr>
        </p:nvSpPr>
        <p:spPr>
          <a:xfrm>
            <a:off x="768733" y="858981"/>
            <a:ext cx="4556749" cy="2281052"/>
          </a:xfrm>
        </p:spPr>
        <p:txBody>
          <a:bodyPr anchor="b"/>
          <a:lstStyle>
            <a:lvl1pPr>
              <a:defRPr lang="en-US" sz="36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88A91F9-760E-4CF4-8A03-FA1482C35EB7}"/>
              </a:ext>
            </a:extLst>
          </p:cNvPr>
          <p:cNvSpPr>
            <a:spLocks noGrp="1"/>
          </p:cNvSpPr>
          <p:nvPr>
            <p:ph type="pic" idx="1"/>
          </p:nvPr>
        </p:nvSpPr>
        <p:spPr>
          <a:xfrm>
            <a:off x="6559826" y="865909"/>
            <a:ext cx="4582548" cy="51261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49A9D5-BA6E-4C4A-88A0-5BB86958B8E6}"/>
              </a:ext>
            </a:extLst>
          </p:cNvPr>
          <p:cNvSpPr>
            <a:spLocks noGrp="1"/>
          </p:cNvSpPr>
          <p:nvPr>
            <p:ph type="body" sz="half" idx="2"/>
          </p:nvPr>
        </p:nvSpPr>
        <p:spPr>
          <a:xfrm>
            <a:off x="768733" y="3429000"/>
            <a:ext cx="4556749" cy="2590800"/>
          </a:xfrm>
        </p:spPr>
        <p:txBody>
          <a:bodyPr/>
          <a:lstStyle>
            <a:lvl1pPr marL="0" indent="0">
              <a:buNone/>
              <a:defRPr lang="en-US" sz="2400" kern="1200" dirty="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6899E-70A1-4EFB-87EC-6C4F3BC0360B}"/>
              </a:ext>
            </a:extLst>
          </p:cNvPr>
          <p:cNvSpPr>
            <a:spLocks noGrp="1"/>
          </p:cNvSpPr>
          <p:nvPr>
            <p:ph type="dt" sz="half" idx="10"/>
          </p:nvPr>
        </p:nvSpPr>
        <p:spPr>
          <a:xfrm>
            <a:off x="329184" y="6236208"/>
            <a:ext cx="3037459" cy="365125"/>
          </a:xfrm>
        </p:spPr>
        <p:txBody>
          <a:bodyPr/>
          <a:lstStyle/>
          <a:p>
            <a:fld id="{AB81FD51-EDF9-4F09-917D-6CC09ADB7945}" type="datetime1">
              <a:rPr lang="en-US" smtClean="0"/>
              <a:t>3/12/2025</a:t>
            </a:fld>
            <a:endParaRPr lang="en-US" dirty="0"/>
          </a:p>
        </p:txBody>
      </p:sp>
      <p:sp>
        <p:nvSpPr>
          <p:cNvPr id="6" name="Footer Placeholder 5">
            <a:extLst>
              <a:ext uri="{FF2B5EF4-FFF2-40B4-BE49-F238E27FC236}">
                <a16:creationId xmlns:a16="http://schemas.microsoft.com/office/drawing/2014/main" id="{5FC34B05-4931-4BC8-BD43-9E6B944B3069}"/>
              </a:ext>
            </a:extLst>
          </p:cNvPr>
          <p:cNvSpPr>
            <a:spLocks noGrp="1"/>
          </p:cNvSpPr>
          <p:nvPr>
            <p:ph type="ftr" sz="quarter" idx="11"/>
          </p:nvPr>
        </p:nvSpPr>
        <p:spPr>
          <a:xfrm>
            <a:off x="329184" y="237744"/>
            <a:ext cx="4114800" cy="365125"/>
          </a:xfrm>
        </p:spPr>
        <p:txBody>
          <a:bodyPr/>
          <a:lstStyle>
            <a:lvl1pPr algn="l">
              <a:defRPr/>
            </a:lvl1pPr>
          </a:lstStyle>
          <a:p>
            <a:r>
              <a:rPr lang="en-US"/>
              <a:t>Tariffs and Trade Compliance Update 031225</a:t>
            </a:r>
            <a:endParaRPr lang="en-US" dirty="0"/>
          </a:p>
        </p:txBody>
      </p:sp>
      <p:sp>
        <p:nvSpPr>
          <p:cNvPr id="7" name="Slide Number Placeholder 6">
            <a:extLst>
              <a:ext uri="{FF2B5EF4-FFF2-40B4-BE49-F238E27FC236}">
                <a16:creationId xmlns:a16="http://schemas.microsoft.com/office/drawing/2014/main" id="{AD4ABE5D-7EA4-4D33-B23E-52E640CBF21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74" name="Straight Connector 73">
            <a:extLst>
              <a:ext uri="{FF2B5EF4-FFF2-40B4-BE49-F238E27FC236}">
                <a16:creationId xmlns:a16="http://schemas.microsoft.com/office/drawing/2014/main" id="{DF0DB5EA-94EC-4DB5-B8E5-B454005C1552}"/>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99FF82-B951-46E6-AEA7-0993C867FB6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284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38E7D36-B1C9-463C-983F-AEA5810A60D0}"/>
              </a:ext>
            </a:extLst>
          </p:cNvPr>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7B9A221-B33F-47C2-85FF-2C8F363D797B}"/>
              </a:ext>
            </a:extLst>
          </p:cNvPr>
          <p:cNvSpPr/>
          <p:nvPr/>
        </p:nvSpPr>
        <p:spPr>
          <a:xfrm>
            <a:off x="0" y="0"/>
            <a:ext cx="12188952"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ectangle 7">
            <a:extLst>
              <a:ext uri="{FF2B5EF4-FFF2-40B4-BE49-F238E27FC236}">
                <a16:creationId xmlns:a16="http://schemas.microsoft.com/office/drawing/2014/main" id="{CD0E0EF1-7626-4514-9337-271DD661B1EB}"/>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5" name="Rectangle 64">
            <a:extLst>
              <a:ext uri="{FF2B5EF4-FFF2-40B4-BE49-F238E27FC236}">
                <a16:creationId xmlns:a16="http://schemas.microsoft.com/office/drawing/2014/main" id="{5F0B1492-9A00-4F80-8771-0BB2C2C4353C}"/>
              </a:ext>
            </a:extLst>
          </p:cNvPr>
          <p:cNvSpPr/>
          <p:nvPr/>
        </p:nvSpPr>
        <p:spPr>
          <a:xfrm>
            <a:off x="0" y="-2"/>
            <a:ext cx="12188952" cy="2544415"/>
          </a:xfrm>
          <a:prstGeom prst="rect">
            <a:avLst/>
          </a:prstGeom>
          <a:ln>
            <a:noFill/>
          </a:ln>
          <a:effectLst>
            <a:outerShdw blurRad="190500" dist="1270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0F462805-4F8E-44FE-905C-2C3F1A2B3D44}"/>
              </a:ext>
            </a:extLst>
          </p:cNvPr>
          <p:cNvSpPr>
            <a:spLocks noGrp="1"/>
          </p:cNvSpPr>
          <p:nvPr>
            <p:ph type="title"/>
          </p:nvPr>
        </p:nvSpPr>
        <p:spPr>
          <a:xfrm>
            <a:off x="761801" y="858982"/>
            <a:ext cx="10380573" cy="14322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45021C-0380-49AA-ADA1-A8B473FBF572}"/>
              </a:ext>
            </a:extLst>
          </p:cNvPr>
          <p:cNvSpPr>
            <a:spLocks noGrp="1"/>
          </p:cNvSpPr>
          <p:nvPr>
            <p:ph type="body" idx="1"/>
          </p:nvPr>
        </p:nvSpPr>
        <p:spPr>
          <a:xfrm>
            <a:off x="761799" y="2750126"/>
            <a:ext cx="10381205" cy="32617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7A2409-F298-40BF-BFAC-65A3E71D29E8}"/>
              </a:ext>
            </a:extLst>
          </p:cNvPr>
          <p:cNvSpPr>
            <a:spLocks noGrp="1"/>
          </p:cNvSpPr>
          <p:nvPr>
            <p:ph type="dt" sz="half" idx="2"/>
          </p:nvPr>
        </p:nvSpPr>
        <p:spPr>
          <a:xfrm>
            <a:off x="332481" y="6240079"/>
            <a:ext cx="4114800" cy="365125"/>
          </a:xfrm>
          <a:prstGeom prst="rect">
            <a:avLst/>
          </a:prstGeom>
        </p:spPr>
        <p:txBody>
          <a:bodyPr vert="horz" lIns="91440" tIns="45720" rIns="91440" bIns="45720" rtlCol="0" anchor="ctr"/>
          <a:lstStyle>
            <a:lvl1pPr algn="l">
              <a:defRPr sz="900">
                <a:solidFill>
                  <a:schemeClr val="tx1"/>
                </a:solidFill>
              </a:defRPr>
            </a:lvl1pPr>
          </a:lstStyle>
          <a:p>
            <a:fld id="{64A61314-07F6-4488-A365-5BD74EC117D4}" type="datetime1">
              <a:rPr lang="en-US" smtClean="0"/>
              <a:t>3/12/2025</a:t>
            </a:fld>
            <a:endParaRPr lang="en-US" dirty="0"/>
          </a:p>
        </p:txBody>
      </p:sp>
      <p:sp>
        <p:nvSpPr>
          <p:cNvPr id="5" name="Footer Placeholder 4">
            <a:extLst>
              <a:ext uri="{FF2B5EF4-FFF2-40B4-BE49-F238E27FC236}">
                <a16:creationId xmlns:a16="http://schemas.microsoft.com/office/drawing/2014/main" id="{CB4799D8-4DBF-4BB2-8D2B-65592ADC9004}"/>
              </a:ext>
            </a:extLst>
          </p:cNvPr>
          <p:cNvSpPr>
            <a:spLocks noGrp="1"/>
          </p:cNvSpPr>
          <p:nvPr>
            <p:ph type="ftr" sz="quarter" idx="3"/>
          </p:nvPr>
        </p:nvSpPr>
        <p:spPr>
          <a:xfrm>
            <a:off x="332481" y="236199"/>
            <a:ext cx="4114800" cy="365125"/>
          </a:xfrm>
          <a:prstGeom prst="rect">
            <a:avLst/>
          </a:prstGeom>
        </p:spPr>
        <p:txBody>
          <a:bodyPr vert="horz" lIns="91440" tIns="45720" rIns="91440" bIns="45720" rtlCol="0" anchor="ctr"/>
          <a:lstStyle>
            <a:lvl1pPr algn="l">
              <a:defRPr sz="900">
                <a:solidFill>
                  <a:schemeClr val="tx1"/>
                </a:solidFill>
              </a:defRPr>
            </a:lvl1pPr>
          </a:lstStyle>
          <a:p>
            <a:r>
              <a:rPr lang="en-US"/>
              <a:t>Tariffs and Trade Compliance Update 031225</a:t>
            </a:r>
            <a:endParaRPr lang="en-US" dirty="0"/>
          </a:p>
        </p:txBody>
      </p:sp>
      <p:sp>
        <p:nvSpPr>
          <p:cNvPr id="6" name="Slide Number Placeholder 5">
            <a:extLst>
              <a:ext uri="{FF2B5EF4-FFF2-40B4-BE49-F238E27FC236}">
                <a16:creationId xmlns:a16="http://schemas.microsoft.com/office/drawing/2014/main" id="{F9F99666-11C3-48A1-966C-439EBF9D9A01}"/>
              </a:ext>
            </a:extLst>
          </p:cNvPr>
          <p:cNvSpPr>
            <a:spLocks noGrp="1"/>
          </p:cNvSpPr>
          <p:nvPr>
            <p:ph type="sldNum" sz="quarter" idx="4"/>
          </p:nvPr>
        </p:nvSpPr>
        <p:spPr>
          <a:xfrm>
            <a:off x="11289782" y="235881"/>
            <a:ext cx="756746" cy="365760"/>
          </a:xfrm>
          <a:prstGeom prst="rect">
            <a:avLst/>
          </a:prstGeom>
        </p:spPr>
        <p:txBody>
          <a:bodyPr vert="horz" lIns="91440" tIns="45720" rIns="91440" bIns="45720" rtlCol="0" anchor="ctr"/>
          <a:lstStyle>
            <a:lvl1pPr algn="ctr">
              <a:defRPr lang="en-US" sz="1400" b="1" kern="1200" smtClean="0">
                <a:solidFill>
                  <a:schemeClr val="tx1"/>
                </a:solidFill>
                <a:latin typeface="Bierstadt" panose="020B0504020202020204" pitchFamily="34" charset="0"/>
                <a:ea typeface="+mn-ea"/>
                <a:cs typeface="+mn-cs"/>
              </a:defRPr>
            </a:lvl1pPr>
          </a:lstStyle>
          <a:p>
            <a:fld id="{B4A918BC-4D43-4B42-B3C0-E7EBE25E6AF0}" type="slidenum">
              <a:rPr lang="en-US" smtClean="0"/>
              <a:pPr/>
              <a:t>‹#›</a:t>
            </a:fld>
            <a:endParaRPr lang="en-US" dirty="0"/>
          </a:p>
        </p:txBody>
      </p:sp>
      <p:cxnSp>
        <p:nvCxnSpPr>
          <p:cNvPr id="119" name="Straight Connector 118">
            <a:extLst>
              <a:ext uri="{FF2B5EF4-FFF2-40B4-BE49-F238E27FC236}">
                <a16:creationId xmlns:a16="http://schemas.microsoft.com/office/drawing/2014/main" id="{7FAC7B62-8ACC-41ED-80AB-8D1CDF38B9E4}"/>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5FF525-9A83-4625-99D9-B267BDE077E7}"/>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5371327"/>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hf hd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200" kern="1200">
          <a:solidFill>
            <a:schemeClr val="tx1"/>
          </a:solidFill>
          <a:latin typeface="+mn-lt"/>
          <a:ea typeface="+mn-ea"/>
          <a:cs typeface="+mn-cs"/>
        </a:defRPr>
      </a:lvl1pPr>
      <a:lvl2pPr marL="228600" indent="0" algn="l"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6858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31.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32.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renniealston@comcast.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E0238D-E295-49BE-9BFE-E9189D69E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5E9A4A-0183-4A3C-B68E-A22927891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095999" cy="6858000"/>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a16="http://schemas.microsoft.com/office/drawing/2014/main" id="{13A48C6C-3CC4-4EE5-A773-EC1EB7F59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ln>
            <a:noFill/>
          </a:ln>
          <a:effectLst>
            <a:outerShdw blurRad="596900" dist="330200" dir="8820000" sx="87000" sy="87000" algn="t" rotWithShape="0">
              <a:srgbClr val="000000">
                <a:alpha val="2666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EB1E56-1AA8-7279-9334-8B08DCC27224}"/>
              </a:ext>
            </a:extLst>
          </p:cNvPr>
          <p:cNvSpPr>
            <a:spLocks noGrp="1"/>
          </p:cNvSpPr>
          <p:nvPr>
            <p:ph type="ctrTitle"/>
          </p:nvPr>
        </p:nvSpPr>
        <p:spPr>
          <a:xfrm>
            <a:off x="6580233" y="2579129"/>
            <a:ext cx="4709550" cy="3433149"/>
          </a:xfrm>
        </p:spPr>
        <p:txBody>
          <a:bodyPr anchor="ctr">
            <a:normAutofit/>
          </a:bodyPr>
          <a:lstStyle/>
          <a:p>
            <a:r>
              <a:rPr lang="en-US" dirty="0"/>
              <a:t>New Tariffs Regarding US Imports Update</a:t>
            </a:r>
          </a:p>
        </p:txBody>
      </p:sp>
      <p:sp useBgFill="1">
        <p:nvSpPr>
          <p:cNvPr id="15" name="Rectangle 14">
            <a:extLst>
              <a:ext uri="{FF2B5EF4-FFF2-40B4-BE49-F238E27FC236}">
                <a16:creationId xmlns:a16="http://schemas.microsoft.com/office/drawing/2014/main" id="{F489C2E0-4895-4B72-85EA-7EE9FAFFD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0" cy="1874237"/>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3F348AC2-4ADE-1078-690B-8BF9BE2C06C4}"/>
              </a:ext>
            </a:extLst>
          </p:cNvPr>
          <p:cNvSpPr>
            <a:spLocks noGrp="1"/>
          </p:cNvSpPr>
          <p:nvPr>
            <p:ph type="subTitle" idx="1"/>
          </p:nvPr>
        </p:nvSpPr>
        <p:spPr>
          <a:xfrm>
            <a:off x="6199516" y="303620"/>
            <a:ext cx="5323161" cy="1392072"/>
          </a:xfrm>
        </p:spPr>
        <p:txBody>
          <a:bodyPr anchor="b">
            <a:normAutofit/>
          </a:bodyPr>
          <a:lstStyle/>
          <a:p>
            <a:r>
              <a:rPr lang="en-US" dirty="0"/>
              <a:t>Financial Risk Management Preparation- </a:t>
            </a:r>
            <a:r>
              <a:rPr lang="en-US" b="1" dirty="0">
                <a:solidFill>
                  <a:srgbClr val="0070C0"/>
                </a:solidFill>
              </a:rPr>
              <a:t>March 12, 2025</a:t>
            </a:r>
            <a:endParaRPr lang="en-US" dirty="0">
              <a:solidFill>
                <a:srgbClr val="0070C0"/>
              </a:solidFill>
            </a:endParaRPr>
          </a:p>
        </p:txBody>
      </p:sp>
      <p:pic>
        <p:nvPicPr>
          <p:cNvPr id="4" name="Picture 3">
            <a:extLst>
              <a:ext uri="{FF2B5EF4-FFF2-40B4-BE49-F238E27FC236}">
                <a16:creationId xmlns:a16="http://schemas.microsoft.com/office/drawing/2014/main" id="{CF6BC7BB-CC37-4F7B-3FE3-66E3F135922D}"/>
              </a:ext>
            </a:extLst>
          </p:cNvPr>
          <p:cNvPicPr>
            <a:picLocks noChangeAspect="1"/>
          </p:cNvPicPr>
          <p:nvPr/>
        </p:nvPicPr>
        <p:blipFill>
          <a:blip r:embed="rId2"/>
          <a:srcRect l="18855" r="14478"/>
          <a:stretch/>
        </p:blipFill>
        <p:spPr>
          <a:xfrm>
            <a:off x="0" y="1"/>
            <a:ext cx="6199516" cy="6857999"/>
          </a:xfrm>
          <a:prstGeom prst="rect">
            <a:avLst/>
          </a:prstGeom>
        </p:spPr>
      </p:pic>
      <p:cxnSp>
        <p:nvCxnSpPr>
          <p:cNvPr id="17" name="Straight Connector 16">
            <a:extLst>
              <a:ext uri="{FF2B5EF4-FFF2-40B4-BE49-F238E27FC236}">
                <a16:creationId xmlns:a16="http://schemas.microsoft.com/office/drawing/2014/main" id="{872DAFA4-5D2E-4391-AD38-B26F579F40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98588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ooter Placeholder 4">
            <a:extLst>
              <a:ext uri="{FF2B5EF4-FFF2-40B4-BE49-F238E27FC236}">
                <a16:creationId xmlns:a16="http://schemas.microsoft.com/office/drawing/2014/main" id="{17ACC250-9EB7-17F9-DE0E-394A6FCDD3E5}"/>
              </a:ext>
            </a:extLst>
          </p:cNvPr>
          <p:cNvSpPr>
            <a:spLocks noGrp="1"/>
          </p:cNvSpPr>
          <p:nvPr>
            <p:ph type="ftr" sz="quarter" idx="11"/>
          </p:nvPr>
        </p:nvSpPr>
        <p:spPr/>
        <p:txBody>
          <a:bodyPr/>
          <a:lstStyle/>
          <a:p>
            <a:r>
              <a:rPr lang="en-US"/>
              <a:t>Tariffs and Trade Compliance Update 031225</a:t>
            </a:r>
            <a:endParaRPr lang="en-US" dirty="0"/>
          </a:p>
        </p:txBody>
      </p:sp>
      <p:sp>
        <p:nvSpPr>
          <p:cNvPr id="6" name="Slide Number Placeholder 5">
            <a:extLst>
              <a:ext uri="{FF2B5EF4-FFF2-40B4-BE49-F238E27FC236}">
                <a16:creationId xmlns:a16="http://schemas.microsoft.com/office/drawing/2014/main" id="{53B1180D-CD45-F477-A36E-4834449B4C7F}"/>
              </a:ext>
            </a:extLst>
          </p:cNvPr>
          <p:cNvSpPr>
            <a:spLocks noGrp="1"/>
          </p:cNvSpPr>
          <p:nvPr>
            <p:ph type="sldNum" sz="quarter" idx="12"/>
          </p:nvPr>
        </p:nvSpPr>
        <p:spPr/>
        <p:txBody>
          <a:bodyPr/>
          <a:lstStyle/>
          <a:p>
            <a:fld id="{B4A918BC-4D43-4B42-B3C0-E7EBE25E6AF0}" type="slidenum">
              <a:rPr lang="en-US" smtClean="0"/>
              <a:t>1</a:t>
            </a:fld>
            <a:endParaRPr lang="en-US" dirty="0"/>
          </a:p>
        </p:txBody>
      </p:sp>
      <p:pic>
        <p:nvPicPr>
          <p:cNvPr id="12" name="Picture 11" descr="A black circle with white text&#10;&#10;AI-generated content may be incorrect.">
            <a:extLst>
              <a:ext uri="{FF2B5EF4-FFF2-40B4-BE49-F238E27FC236}">
                <a16:creationId xmlns:a16="http://schemas.microsoft.com/office/drawing/2014/main" id="{DCA4F2B3-14AC-C6ED-E73F-86A20750B5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8045" y="1960077"/>
            <a:ext cx="1632939" cy="1632939"/>
          </a:xfrm>
          <a:prstGeom prst="rect">
            <a:avLst/>
          </a:prstGeom>
        </p:spPr>
      </p:pic>
    </p:spTree>
    <p:extLst>
      <p:ext uri="{BB962C8B-B14F-4D97-AF65-F5344CB8AC3E}">
        <p14:creationId xmlns:p14="http://schemas.microsoft.com/office/powerpoint/2010/main" val="2152073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2" name="Slide Background">
            <a:extLst>
              <a:ext uri="{FF2B5EF4-FFF2-40B4-BE49-F238E27FC236}">
                <a16:creationId xmlns:a16="http://schemas.microsoft.com/office/drawing/2014/main" id="{B65C0385-5E30-4D2E-AF9F-4639659D3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4" name="Rectangle 1043">
            <a:extLst>
              <a:ext uri="{FF2B5EF4-FFF2-40B4-BE49-F238E27FC236}">
                <a16:creationId xmlns:a16="http://schemas.microsoft.com/office/drawing/2014/main" id="{81FB66B5-0DCE-404D-B0A0-E1E48E7BB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278235"/>
            <a:ext cx="5346796" cy="4579763"/>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Section 301, Tariffs, and Chinese Trade ...">
            <a:extLst>
              <a:ext uri="{FF2B5EF4-FFF2-40B4-BE49-F238E27FC236}">
                <a16:creationId xmlns:a16="http://schemas.microsoft.com/office/drawing/2014/main" id="{5EAFA9CC-33FA-9D97-4881-985E157960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350" r="18957" b="-1"/>
          <a:stretch/>
        </p:blipFill>
        <p:spPr bwMode="auto">
          <a:xfrm>
            <a:off x="523844" y="2521008"/>
            <a:ext cx="3939376" cy="3369417"/>
          </a:xfrm>
          <a:prstGeom prst="rect">
            <a:avLst/>
          </a:prstGeom>
          <a:noFill/>
          <a:extLst>
            <a:ext uri="{909E8E84-426E-40DD-AFC4-6F175D3DCCD1}">
              <a14:hiddenFill xmlns:a14="http://schemas.microsoft.com/office/drawing/2010/main">
                <a:solidFill>
                  <a:srgbClr val="FFFFFF"/>
                </a:solidFill>
              </a14:hiddenFill>
            </a:ext>
          </a:extLst>
        </p:spPr>
      </p:pic>
      <p:sp useBgFill="1">
        <p:nvSpPr>
          <p:cNvPr id="1046" name="Rectangle 1045">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4809"/>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652CE2-91F1-3119-DDE6-9D088231D1D6}"/>
              </a:ext>
            </a:extLst>
          </p:cNvPr>
          <p:cNvSpPr>
            <a:spLocks noGrp="1"/>
          </p:cNvSpPr>
          <p:nvPr>
            <p:ph type="title"/>
          </p:nvPr>
        </p:nvSpPr>
        <p:spPr>
          <a:xfrm>
            <a:off x="761801" y="356559"/>
            <a:ext cx="9906799" cy="867550"/>
          </a:xfrm>
        </p:spPr>
        <p:txBody>
          <a:bodyPr>
            <a:normAutofit fontScale="90000"/>
          </a:bodyPr>
          <a:lstStyle/>
          <a:p>
            <a:pPr>
              <a:lnSpc>
                <a:spcPct val="90000"/>
              </a:lnSpc>
            </a:pPr>
            <a:br>
              <a:rPr lang="en-US" sz="3700" dirty="0"/>
            </a:br>
            <a:r>
              <a:rPr lang="en-US" sz="3700" dirty="0"/>
              <a:t>China 301 Amendment- New Tariffs-Universal Considerations</a:t>
            </a:r>
          </a:p>
        </p:txBody>
      </p:sp>
      <p:sp>
        <p:nvSpPr>
          <p:cNvPr id="4" name="Footer Placeholder 3">
            <a:extLst>
              <a:ext uri="{FF2B5EF4-FFF2-40B4-BE49-F238E27FC236}">
                <a16:creationId xmlns:a16="http://schemas.microsoft.com/office/drawing/2014/main" id="{FC7C26F7-FEA0-8187-386E-9CD719850793}"/>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6" name="Slide Number Placeholder 5">
            <a:extLst>
              <a:ext uri="{FF2B5EF4-FFF2-40B4-BE49-F238E27FC236}">
                <a16:creationId xmlns:a16="http://schemas.microsoft.com/office/drawing/2014/main" id="{C0B043BA-237E-55C1-77A4-C28B8FF6BECE}"/>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10</a:t>
            </a:fld>
            <a:endParaRPr lang="en-US"/>
          </a:p>
        </p:txBody>
      </p:sp>
      <p:cxnSp>
        <p:nvCxnSpPr>
          <p:cNvPr id="1048" name="Straight Connector 1047">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451C9C3-0631-2128-6A4A-8141792FB0EE}"/>
              </a:ext>
            </a:extLst>
          </p:cNvPr>
          <p:cNvGraphicFramePr>
            <a:graphicFrameLocks noGrp="1"/>
          </p:cNvGraphicFramePr>
          <p:nvPr>
            <p:ph idx="1"/>
            <p:extLst>
              <p:ext uri="{D42A27DB-BD31-4B8C-83A1-F6EECF244321}">
                <p14:modId xmlns:p14="http://schemas.microsoft.com/office/powerpoint/2010/main" val="4165430754"/>
              </p:ext>
            </p:extLst>
          </p:nvPr>
        </p:nvGraphicFramePr>
        <p:xfrm>
          <a:off x="5797511" y="753035"/>
          <a:ext cx="5928324" cy="5809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382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Slide Background">
            <a:extLst>
              <a:ext uri="{FF2B5EF4-FFF2-40B4-BE49-F238E27FC236}">
                <a16:creationId xmlns:a16="http://schemas.microsoft.com/office/drawing/2014/main" id="{10C92917-A828-4B36-95DE-11CA4F9C2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2064" name="Rectangle 2063">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4809"/>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FC30ACE-1619-C643-C0B6-34E86CDF3158}"/>
              </a:ext>
            </a:extLst>
          </p:cNvPr>
          <p:cNvSpPr>
            <a:spLocks noGrp="1"/>
          </p:cNvSpPr>
          <p:nvPr>
            <p:ph type="title"/>
          </p:nvPr>
        </p:nvSpPr>
        <p:spPr>
          <a:xfrm>
            <a:off x="761801" y="858983"/>
            <a:ext cx="9906799" cy="1161594"/>
          </a:xfrm>
        </p:spPr>
        <p:txBody>
          <a:bodyPr vert="horz" lIns="91440" tIns="45720" rIns="91440" bIns="45720" rtlCol="0" anchor="ctr">
            <a:normAutofit/>
          </a:bodyPr>
          <a:lstStyle/>
          <a:p>
            <a:r>
              <a:rPr lang="en-US" dirty="0"/>
              <a:t>New Port Fees for China Owned Vessels</a:t>
            </a:r>
          </a:p>
        </p:txBody>
      </p:sp>
      <p:sp>
        <p:nvSpPr>
          <p:cNvPr id="4" name="Footer Placeholder 3">
            <a:extLst>
              <a:ext uri="{FF2B5EF4-FFF2-40B4-BE49-F238E27FC236}">
                <a16:creationId xmlns:a16="http://schemas.microsoft.com/office/drawing/2014/main" id="{2EE01DE8-626A-3671-859E-CAE069D96C95}"/>
              </a:ext>
            </a:extLst>
          </p:cNvPr>
          <p:cNvSpPr>
            <a:spLocks noGrp="1"/>
          </p:cNvSpPr>
          <p:nvPr>
            <p:ph type="ftr" sz="quarter" idx="11"/>
          </p:nvPr>
        </p:nvSpPr>
        <p:spPr>
          <a:xfrm>
            <a:off x="332481" y="236199"/>
            <a:ext cx="4114800" cy="365125"/>
          </a:xfrm>
        </p:spPr>
        <p:txBody>
          <a:bodyPr vert="horz" lIns="91440" tIns="45720" rIns="91440" bIns="45720" rtlCol="0" anchor="ctr">
            <a:normAutofit/>
          </a:bodyPr>
          <a:lstStyle/>
          <a:p>
            <a:pPr>
              <a:spcAft>
                <a:spcPts val="600"/>
              </a:spcAft>
            </a:pPr>
            <a:r>
              <a:rPr lang="en-US" kern="1200">
                <a:solidFill>
                  <a:schemeClr val="tx1"/>
                </a:solidFill>
                <a:latin typeface="+mn-lt"/>
                <a:ea typeface="+mn-ea"/>
                <a:cs typeface="+mn-cs"/>
              </a:rPr>
              <a:t>Tariffs and Trade Compliance Update 031225</a:t>
            </a:r>
          </a:p>
        </p:txBody>
      </p:sp>
      <p:sp>
        <p:nvSpPr>
          <p:cNvPr id="5" name="Slide Number Placeholder 4">
            <a:extLst>
              <a:ext uri="{FF2B5EF4-FFF2-40B4-BE49-F238E27FC236}">
                <a16:creationId xmlns:a16="http://schemas.microsoft.com/office/drawing/2014/main" id="{5B141183-6056-C1DE-4013-D207CF19336E}"/>
              </a:ext>
            </a:extLst>
          </p:cNvPr>
          <p:cNvSpPr>
            <a:spLocks noGrp="1"/>
          </p:cNvSpPr>
          <p:nvPr>
            <p:ph type="sldNum" sz="quarter" idx="12"/>
          </p:nvPr>
        </p:nvSpPr>
        <p:spPr>
          <a:xfrm>
            <a:off x="11289782" y="235881"/>
            <a:ext cx="756746" cy="365760"/>
          </a:xfrm>
        </p:spPr>
        <p:txBody>
          <a:bodyPr vert="horz" lIns="91440" tIns="45720" rIns="91440" bIns="45720" rtlCol="0" anchor="ctr">
            <a:normAutofit/>
          </a:bodyPr>
          <a:lstStyle/>
          <a:p>
            <a:pPr>
              <a:spcAft>
                <a:spcPts val="600"/>
              </a:spcAft>
            </a:pPr>
            <a:fld id="{B4A918BC-4D43-4B42-B3C0-E7EBE25E6AF0}" type="slidenum">
              <a:rPr lang="en-US" smtClean="0"/>
              <a:pPr>
                <a:spcAft>
                  <a:spcPts val="600"/>
                </a:spcAft>
              </a:pPr>
              <a:t>11</a:t>
            </a:fld>
            <a:endParaRPr lang="en-US"/>
          </a:p>
        </p:txBody>
      </p:sp>
      <p:pic>
        <p:nvPicPr>
          <p:cNvPr id="2057" name="Picture 9" descr="Trump Proposes New Ship Fees to ...">
            <a:extLst>
              <a:ext uri="{FF2B5EF4-FFF2-40B4-BE49-F238E27FC236}">
                <a16:creationId xmlns:a16="http://schemas.microsoft.com/office/drawing/2014/main" id="{E9012F27-7320-672E-2A46-C7EEE0BE399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7144" y="2521008"/>
            <a:ext cx="2883978" cy="2452929"/>
          </a:xfrm>
          <a:prstGeom prst="rect">
            <a:avLst/>
          </a:prstGeom>
          <a:noFill/>
          <a:extLst>
            <a:ext uri="{909E8E84-426E-40DD-AFC4-6F175D3DCCD1}">
              <a14:hiddenFill xmlns:a14="http://schemas.microsoft.com/office/drawing/2010/main">
                <a:solidFill>
                  <a:srgbClr val="FFFFFF"/>
                </a:solidFill>
              </a14:hiddenFill>
            </a:ext>
          </a:extLst>
        </p:spPr>
      </p:pic>
      <p:cxnSp>
        <p:nvCxnSpPr>
          <p:cNvPr id="2066" name="Straight Connector 2065">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68" name="TextBox 7">
            <a:extLst>
              <a:ext uri="{FF2B5EF4-FFF2-40B4-BE49-F238E27FC236}">
                <a16:creationId xmlns:a16="http://schemas.microsoft.com/office/drawing/2014/main" id="{A96FEC7B-D352-1797-2719-F3D803359194}"/>
              </a:ext>
            </a:extLst>
          </p:cNvPr>
          <p:cNvGraphicFramePr/>
          <p:nvPr/>
        </p:nvGraphicFramePr>
        <p:xfrm>
          <a:off x="3501482" y="1940312"/>
          <a:ext cx="8307659" cy="4917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633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Slide Background">
            <a:extLst>
              <a:ext uri="{FF2B5EF4-FFF2-40B4-BE49-F238E27FC236}">
                <a16:creationId xmlns:a16="http://schemas.microsoft.com/office/drawing/2014/main" id="{B11C179D-808F-4D23-BAFC-A14C6DCDA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3081" name="Rectangle 3080">
            <a:extLst>
              <a:ext uri="{FF2B5EF4-FFF2-40B4-BE49-F238E27FC236}">
                <a16:creationId xmlns:a16="http://schemas.microsoft.com/office/drawing/2014/main" id="{908137D4-4D0A-4ED1-BFB8-97D4A8335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4378" y="2727729"/>
            <a:ext cx="6057620" cy="4130271"/>
          </a:xfrm>
          <a:prstGeom prst="rect">
            <a:avLst/>
          </a:prstGeom>
          <a:ln>
            <a:noFill/>
          </a:ln>
          <a:effectLst>
            <a:outerShdw blurRad="635000" dist="254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83" name="Rectangle 3082">
            <a:extLst>
              <a:ext uri="{FF2B5EF4-FFF2-40B4-BE49-F238E27FC236}">
                <a16:creationId xmlns:a16="http://schemas.microsoft.com/office/drawing/2014/main" id="{1CC260F1-CD9A-42C9-8ED4-1C61328D8F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727729"/>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FF79604-338D-357E-6E30-77119C8F810B}"/>
              </a:ext>
            </a:extLst>
          </p:cNvPr>
          <p:cNvSpPr>
            <a:spLocks noGrp="1"/>
          </p:cNvSpPr>
          <p:nvPr>
            <p:ph type="title"/>
          </p:nvPr>
        </p:nvSpPr>
        <p:spPr>
          <a:xfrm>
            <a:off x="761801" y="858982"/>
            <a:ext cx="9967409" cy="1515728"/>
          </a:xfrm>
        </p:spPr>
        <p:txBody>
          <a:bodyPr>
            <a:normAutofit/>
          </a:bodyPr>
          <a:lstStyle/>
          <a:p>
            <a:r>
              <a:rPr lang="en-US" dirty="0"/>
              <a:t>De Minimis Remains an Option for US imports regardless of Country of Origin</a:t>
            </a:r>
          </a:p>
        </p:txBody>
      </p:sp>
      <p:sp>
        <p:nvSpPr>
          <p:cNvPr id="4" name="Footer Placeholder 3">
            <a:extLst>
              <a:ext uri="{FF2B5EF4-FFF2-40B4-BE49-F238E27FC236}">
                <a16:creationId xmlns:a16="http://schemas.microsoft.com/office/drawing/2014/main" id="{1119DC50-879C-30F1-1B53-9424258F8587}"/>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5" name="Slide Number Placeholder 4">
            <a:extLst>
              <a:ext uri="{FF2B5EF4-FFF2-40B4-BE49-F238E27FC236}">
                <a16:creationId xmlns:a16="http://schemas.microsoft.com/office/drawing/2014/main" id="{34964F1A-228D-E6D1-1E8B-CF8135EC6517}"/>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12</a:t>
            </a:fld>
            <a:endParaRPr lang="en-US"/>
          </a:p>
        </p:txBody>
      </p:sp>
      <p:sp>
        <p:nvSpPr>
          <p:cNvPr id="3" name="Content Placeholder 2">
            <a:extLst>
              <a:ext uri="{FF2B5EF4-FFF2-40B4-BE49-F238E27FC236}">
                <a16:creationId xmlns:a16="http://schemas.microsoft.com/office/drawing/2014/main" id="{8A3E4E6A-4197-3A70-ED8B-E62CBFA37F11}"/>
              </a:ext>
            </a:extLst>
          </p:cNvPr>
          <p:cNvSpPr>
            <a:spLocks noGrp="1"/>
          </p:cNvSpPr>
          <p:nvPr>
            <p:ph idx="1"/>
          </p:nvPr>
        </p:nvSpPr>
        <p:spPr>
          <a:xfrm>
            <a:off x="761801" y="2980525"/>
            <a:ext cx="4880343" cy="3031390"/>
          </a:xfrm>
        </p:spPr>
        <p:txBody>
          <a:bodyPr>
            <a:normAutofit fontScale="92500" lnSpcReduction="10000"/>
          </a:bodyPr>
          <a:lstStyle/>
          <a:p>
            <a:pPr marL="342900" indent="-342900">
              <a:buFont typeface="Arial" panose="020B0604020202020204" pitchFamily="34" charset="0"/>
              <a:buChar char="•"/>
            </a:pPr>
            <a:r>
              <a:rPr lang="en-US" dirty="0"/>
              <a:t>The White House has suspended the elimination of the section 1321 De minimis option regarding the use section 1321 provisions for importers with values below $800 with origin from China.</a:t>
            </a:r>
          </a:p>
          <a:p>
            <a:pPr marL="342900" indent="-342900">
              <a:buFont typeface="Arial" panose="020B0604020202020204" pitchFamily="34" charset="0"/>
              <a:buChar char="•"/>
            </a:pPr>
            <a:r>
              <a:rPr lang="en-US" dirty="0"/>
              <a:t>Pending new De Minimis actions are pending forward  but remain options for imports as of March 4, 2025</a:t>
            </a:r>
          </a:p>
        </p:txBody>
      </p:sp>
      <p:pic>
        <p:nvPicPr>
          <p:cNvPr id="3074" name="Picture 2" descr="De Minimis Exception ...">
            <a:extLst>
              <a:ext uri="{FF2B5EF4-FFF2-40B4-BE49-F238E27FC236}">
                <a16:creationId xmlns:a16="http://schemas.microsoft.com/office/drawing/2014/main" id="{E6F819BB-130F-6981-BAE1-0D024810AFF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59708" y="3436436"/>
            <a:ext cx="4584605" cy="2388122"/>
          </a:xfrm>
          <a:prstGeom prst="rect">
            <a:avLst/>
          </a:prstGeom>
          <a:noFill/>
          <a:extLst>
            <a:ext uri="{909E8E84-426E-40DD-AFC4-6F175D3DCCD1}">
              <a14:hiddenFill xmlns:a14="http://schemas.microsoft.com/office/drawing/2010/main">
                <a:solidFill>
                  <a:srgbClr val="FFFFFF"/>
                </a:solidFill>
              </a14:hiddenFill>
            </a:ext>
          </a:extLst>
        </p:spPr>
      </p:pic>
      <p:cxnSp>
        <p:nvCxnSpPr>
          <p:cNvPr id="3085" name="Straight Connector 3084">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9957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Slide Background">
            <a:extLst>
              <a:ext uri="{FF2B5EF4-FFF2-40B4-BE49-F238E27FC236}">
                <a16:creationId xmlns:a16="http://schemas.microsoft.com/office/drawing/2014/main" id="{5105D448-4A6C-48A3-8C3C-71AF58F3E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4025579F-C5D8-43BE-AF84-3E66A482C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2544415"/>
          </a:xfrm>
          <a:prstGeom prst="rect">
            <a:avLst/>
          </a:prstGeom>
          <a:ln>
            <a:noFill/>
          </a:ln>
          <a:effectLst>
            <a:outerShdw blurRad="190500" dist="1270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2469DAD-55C3-02B0-001E-AEAE4BAA5DE2}"/>
              </a:ext>
            </a:extLst>
          </p:cNvPr>
          <p:cNvSpPr>
            <a:spLocks noGrp="1"/>
          </p:cNvSpPr>
          <p:nvPr>
            <p:ph type="title"/>
          </p:nvPr>
        </p:nvSpPr>
        <p:spPr>
          <a:xfrm>
            <a:off x="761801" y="858982"/>
            <a:ext cx="9589765" cy="1432273"/>
          </a:xfrm>
        </p:spPr>
        <p:txBody>
          <a:bodyPr>
            <a:normAutofit/>
          </a:bodyPr>
          <a:lstStyle/>
          <a:p>
            <a:pPr>
              <a:lnSpc>
                <a:spcPct val="90000"/>
              </a:lnSpc>
            </a:pPr>
            <a:r>
              <a:rPr lang="en-US" dirty="0"/>
              <a:t>Duty Drawback Privileges Disallowed for New Tariffs</a:t>
            </a:r>
            <a:endParaRPr lang="en-US"/>
          </a:p>
        </p:txBody>
      </p:sp>
      <p:sp>
        <p:nvSpPr>
          <p:cNvPr id="4" name="Footer Placeholder 3">
            <a:extLst>
              <a:ext uri="{FF2B5EF4-FFF2-40B4-BE49-F238E27FC236}">
                <a16:creationId xmlns:a16="http://schemas.microsoft.com/office/drawing/2014/main" id="{22F8CA54-986D-4506-2EA9-08EF7A805428}"/>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5" name="Slide Number Placeholder 4">
            <a:extLst>
              <a:ext uri="{FF2B5EF4-FFF2-40B4-BE49-F238E27FC236}">
                <a16:creationId xmlns:a16="http://schemas.microsoft.com/office/drawing/2014/main" id="{DC9430D3-DC88-BE41-0662-3730DE7E4C6B}"/>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13</a:t>
            </a:fld>
            <a:endParaRPr lang="en-US"/>
          </a:p>
        </p:txBody>
      </p:sp>
      <p:cxnSp>
        <p:nvCxnSpPr>
          <p:cNvPr id="15" name="Straight Connector 14">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Content Placeholder 2">
            <a:extLst>
              <a:ext uri="{FF2B5EF4-FFF2-40B4-BE49-F238E27FC236}">
                <a16:creationId xmlns:a16="http://schemas.microsoft.com/office/drawing/2014/main" id="{5A573B6B-2789-4873-EAD2-FD1B4913E0DB}"/>
              </a:ext>
            </a:extLst>
          </p:cNvPr>
          <p:cNvGraphicFramePr>
            <a:graphicFrameLocks noGrp="1"/>
          </p:cNvGraphicFramePr>
          <p:nvPr>
            <p:ph idx="1"/>
            <p:extLst>
              <p:ext uri="{D42A27DB-BD31-4B8C-83A1-F6EECF244321}">
                <p14:modId xmlns:p14="http://schemas.microsoft.com/office/powerpoint/2010/main" val="3656948084"/>
              </p:ext>
            </p:extLst>
          </p:nvPr>
        </p:nvGraphicFramePr>
        <p:xfrm>
          <a:off x="762000" y="2749550"/>
          <a:ext cx="10380663" cy="3262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6119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Slide Background">
            <a:extLst>
              <a:ext uri="{FF2B5EF4-FFF2-40B4-BE49-F238E27FC236}">
                <a16:creationId xmlns:a16="http://schemas.microsoft.com/office/drawing/2014/main" id="{B11C179D-808F-4D23-BAFC-A14C6DCDA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42" name="Rectangle 41">
            <a:extLst>
              <a:ext uri="{FF2B5EF4-FFF2-40B4-BE49-F238E27FC236}">
                <a16:creationId xmlns:a16="http://schemas.microsoft.com/office/drawing/2014/main" id="{908137D4-4D0A-4ED1-BFB8-97D4A8335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4378" y="2727729"/>
            <a:ext cx="6057620" cy="4130271"/>
          </a:xfrm>
          <a:prstGeom prst="rect">
            <a:avLst/>
          </a:prstGeom>
          <a:ln>
            <a:noFill/>
          </a:ln>
          <a:effectLst>
            <a:outerShdw blurRad="635000" dist="254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3" name="Rectangle 42">
            <a:extLst>
              <a:ext uri="{FF2B5EF4-FFF2-40B4-BE49-F238E27FC236}">
                <a16:creationId xmlns:a16="http://schemas.microsoft.com/office/drawing/2014/main" id="{1CC260F1-CD9A-42C9-8ED4-1C61328D8F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727729"/>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2B81E9E-A48A-10FD-94C4-B50A01CC5397}"/>
              </a:ext>
            </a:extLst>
          </p:cNvPr>
          <p:cNvSpPr>
            <a:spLocks noGrp="1"/>
          </p:cNvSpPr>
          <p:nvPr>
            <p:ph type="title"/>
          </p:nvPr>
        </p:nvSpPr>
        <p:spPr>
          <a:xfrm>
            <a:off x="761801" y="858982"/>
            <a:ext cx="9967409" cy="1515728"/>
          </a:xfrm>
        </p:spPr>
        <p:txBody>
          <a:bodyPr>
            <a:normAutofit/>
          </a:bodyPr>
          <a:lstStyle/>
          <a:p>
            <a:r>
              <a:rPr lang="en-US" dirty="0"/>
              <a:t>Universal Tax Implementation Overview</a:t>
            </a:r>
          </a:p>
        </p:txBody>
      </p:sp>
      <p:sp>
        <p:nvSpPr>
          <p:cNvPr id="4" name="Footer Placeholder 3">
            <a:extLst>
              <a:ext uri="{FF2B5EF4-FFF2-40B4-BE49-F238E27FC236}">
                <a16:creationId xmlns:a16="http://schemas.microsoft.com/office/drawing/2014/main" id="{1D4BDC98-5A53-01FB-93B9-2AE0CD55138C}"/>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6" name="Slide Number Placeholder 5">
            <a:extLst>
              <a:ext uri="{FF2B5EF4-FFF2-40B4-BE49-F238E27FC236}">
                <a16:creationId xmlns:a16="http://schemas.microsoft.com/office/drawing/2014/main" id="{443A513B-E051-8076-67B8-C10BC0D52C41}"/>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14</a:t>
            </a:fld>
            <a:endParaRPr lang="en-US"/>
          </a:p>
        </p:txBody>
      </p:sp>
      <p:pic>
        <p:nvPicPr>
          <p:cNvPr id="5" name="Picture 4" descr="Calculator, pen, compass, money and a paper with graphs printed on it">
            <a:extLst>
              <a:ext uri="{FF2B5EF4-FFF2-40B4-BE49-F238E27FC236}">
                <a16:creationId xmlns:a16="http://schemas.microsoft.com/office/drawing/2014/main" id="{A3265EAD-E9B2-2067-0BC5-5F6CFF0CD29B}"/>
              </a:ext>
            </a:extLst>
          </p:cNvPr>
          <p:cNvPicPr>
            <a:picLocks noChangeAspect="1"/>
          </p:cNvPicPr>
          <p:nvPr/>
        </p:nvPicPr>
        <p:blipFill>
          <a:blip r:embed="rId2"/>
          <a:srcRect l="16492" r="13067" b="1"/>
          <a:stretch/>
        </p:blipFill>
        <p:spPr>
          <a:xfrm>
            <a:off x="6970157" y="3020916"/>
            <a:ext cx="3763706" cy="3219163"/>
          </a:xfrm>
          <a:prstGeom prst="rect">
            <a:avLst/>
          </a:prstGeom>
        </p:spPr>
      </p:pic>
      <p:cxnSp>
        <p:nvCxnSpPr>
          <p:cNvPr id="44" name="Straight Connector 43">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8" name="Content Placeholder 2">
            <a:extLst>
              <a:ext uri="{FF2B5EF4-FFF2-40B4-BE49-F238E27FC236}">
                <a16:creationId xmlns:a16="http://schemas.microsoft.com/office/drawing/2014/main" id="{BF54180F-715C-FF59-977B-C5FB2476A014}"/>
              </a:ext>
            </a:extLst>
          </p:cNvPr>
          <p:cNvGraphicFramePr>
            <a:graphicFrameLocks noGrp="1"/>
          </p:cNvGraphicFramePr>
          <p:nvPr>
            <p:ph idx="1"/>
            <p:extLst>
              <p:ext uri="{D42A27DB-BD31-4B8C-83A1-F6EECF244321}">
                <p14:modId xmlns:p14="http://schemas.microsoft.com/office/powerpoint/2010/main" val="314245277"/>
              </p:ext>
            </p:extLst>
          </p:nvPr>
        </p:nvGraphicFramePr>
        <p:xfrm>
          <a:off x="761801" y="2263698"/>
          <a:ext cx="5494033" cy="37482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420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024965-FECD-20DB-6F81-9C108A2A87A6}"/>
              </a:ext>
            </a:extLst>
          </p:cNvPr>
          <p:cNvSpPr>
            <a:spLocks noGrp="1"/>
          </p:cNvSpPr>
          <p:nvPr>
            <p:ph type="title"/>
          </p:nvPr>
        </p:nvSpPr>
        <p:spPr>
          <a:xfrm>
            <a:off x="761802" y="858982"/>
            <a:ext cx="3451060" cy="5152933"/>
          </a:xfrm>
        </p:spPr>
        <p:txBody>
          <a:bodyPr>
            <a:normAutofit/>
          </a:bodyPr>
          <a:lstStyle/>
          <a:p>
            <a:r>
              <a:rPr lang="en-US" dirty="0"/>
              <a:t>External Revenue Service</a:t>
            </a:r>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F9118D4-5123-853C-B881-2CB2F936FB01}"/>
              </a:ext>
            </a:extLst>
          </p:cNvPr>
          <p:cNvGraphicFramePr>
            <a:graphicFrameLocks noGrp="1"/>
          </p:cNvGraphicFramePr>
          <p:nvPr>
            <p:ph idx="1"/>
            <p:extLst>
              <p:ext uri="{D42A27DB-BD31-4B8C-83A1-F6EECF244321}">
                <p14:modId xmlns:p14="http://schemas.microsoft.com/office/powerpoint/2010/main" val="3664362644"/>
              </p:ext>
            </p:extLst>
          </p:nvPr>
        </p:nvGraphicFramePr>
        <p:xfrm>
          <a:off x="3365607" y="617921"/>
          <a:ext cx="8621485" cy="56221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33DE0699-D3E8-0B17-AC51-552859452699}"/>
              </a:ext>
            </a:extLst>
          </p:cNvPr>
          <p:cNvSpPr>
            <a:spLocks noGrp="1"/>
          </p:cNvSpPr>
          <p:nvPr>
            <p:ph type="ftr" sz="quarter" idx="11"/>
          </p:nvPr>
        </p:nvSpPr>
        <p:spPr/>
        <p:txBody>
          <a:bodyPr/>
          <a:lstStyle/>
          <a:p>
            <a:r>
              <a:rPr lang="en-US"/>
              <a:t>Tariffs and Trade Compliance Update 031225</a:t>
            </a:r>
          </a:p>
        </p:txBody>
      </p:sp>
      <p:sp>
        <p:nvSpPr>
          <p:cNvPr id="6" name="Slide Number Placeholder 5">
            <a:extLst>
              <a:ext uri="{FF2B5EF4-FFF2-40B4-BE49-F238E27FC236}">
                <a16:creationId xmlns:a16="http://schemas.microsoft.com/office/drawing/2014/main" id="{CE6864A5-7061-E955-FA6C-49484C83DACB}"/>
              </a:ext>
            </a:extLst>
          </p:cNvPr>
          <p:cNvSpPr>
            <a:spLocks noGrp="1"/>
          </p:cNvSpPr>
          <p:nvPr>
            <p:ph type="sldNum" sz="quarter" idx="12"/>
          </p:nvPr>
        </p:nvSpPr>
        <p:spPr/>
        <p:txBody>
          <a:bodyPr/>
          <a:lstStyle/>
          <a:p>
            <a:fld id="{B4A918BC-4D43-4B42-B3C0-E7EBE25E6AF0}" type="slidenum">
              <a:rPr lang="en-US" smtClean="0"/>
              <a:t>15</a:t>
            </a:fld>
            <a:endParaRPr lang="en-US"/>
          </a:p>
        </p:txBody>
      </p:sp>
      <p:pic>
        <p:nvPicPr>
          <p:cNvPr id="2050" name="Picture 2">
            <a:extLst>
              <a:ext uri="{FF2B5EF4-FFF2-40B4-BE49-F238E27FC236}">
                <a16:creationId xmlns:a16="http://schemas.microsoft.com/office/drawing/2014/main" id="{4D964B5F-15C4-1C0E-1A19-C8511EE27AB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4677" y="858982"/>
            <a:ext cx="1476254" cy="1476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9053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132F8A-C16C-4A8E-9F4A-05FB6B1987F4}"/>
              </a:ext>
            </a:extLst>
          </p:cNvPr>
          <p:cNvSpPr>
            <a:spLocks noGrp="1"/>
          </p:cNvSpPr>
          <p:nvPr>
            <p:ph type="title"/>
          </p:nvPr>
        </p:nvSpPr>
        <p:spPr>
          <a:xfrm>
            <a:off x="761802" y="858982"/>
            <a:ext cx="3451060" cy="5152933"/>
          </a:xfrm>
        </p:spPr>
        <p:txBody>
          <a:bodyPr>
            <a:normAutofit fontScale="90000"/>
          </a:bodyPr>
          <a:lstStyle/>
          <a:p>
            <a:r>
              <a:rPr lang="en-US" dirty="0"/>
              <a:t>Diligence of Corporate Financial Risk Monitoring-Forecast and Contingency Planning</a:t>
            </a:r>
          </a:p>
        </p:txBody>
      </p:sp>
      <p:sp>
        <p:nvSpPr>
          <p:cNvPr id="4" name="Footer Placeholder 3">
            <a:extLst>
              <a:ext uri="{FF2B5EF4-FFF2-40B4-BE49-F238E27FC236}">
                <a16:creationId xmlns:a16="http://schemas.microsoft.com/office/drawing/2014/main" id="{B727C2CB-9414-94D7-C6A6-841DD1EF1FA4}"/>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useBgFill="1">
        <p:nvSpPr>
          <p:cNvPr id="13" name="Rectangle 12">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0CDE89EF-39F7-B865-53E9-7FAF8FC11197}"/>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16</a:t>
            </a:fld>
            <a:endParaRPr lang="en-US"/>
          </a:p>
        </p:txBody>
      </p:sp>
      <p:cxnSp>
        <p:nvCxnSpPr>
          <p:cNvPr id="15" name="Straight Connector 14">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Content Placeholder 2">
            <a:extLst>
              <a:ext uri="{FF2B5EF4-FFF2-40B4-BE49-F238E27FC236}">
                <a16:creationId xmlns:a16="http://schemas.microsoft.com/office/drawing/2014/main" id="{21617F16-0855-8D92-B59B-4DD4761A5C5B}"/>
              </a:ext>
            </a:extLst>
          </p:cNvPr>
          <p:cNvGraphicFramePr>
            <a:graphicFrameLocks noGrp="1"/>
          </p:cNvGraphicFramePr>
          <p:nvPr>
            <p:ph idx="1"/>
            <p:extLst>
              <p:ext uri="{D42A27DB-BD31-4B8C-83A1-F6EECF244321}">
                <p14:modId xmlns:p14="http://schemas.microsoft.com/office/powerpoint/2010/main" val="359963180"/>
              </p:ext>
            </p:extLst>
          </p:nvPr>
        </p:nvGraphicFramePr>
        <p:xfrm>
          <a:off x="5209082" y="353466"/>
          <a:ext cx="5935227" cy="63239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4044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Slide Background">
            <a:extLst>
              <a:ext uri="{FF2B5EF4-FFF2-40B4-BE49-F238E27FC236}">
                <a16:creationId xmlns:a16="http://schemas.microsoft.com/office/drawing/2014/main" id="{924D84CD-5280-4B52-B96E-8EDAA2B20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641378"/>
          </a:xfrm>
          <a:prstGeom prst="rect">
            <a:avLst/>
          </a:prstGeom>
          <a:ln>
            <a:noFill/>
          </a:ln>
          <a:effectLst>
            <a:outerShdw blurRad="114300" dist="63500" dir="5460000" sx="95000" sy="95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0C9E9B-5A64-A1C6-0CCB-2F267B5D4260}"/>
              </a:ext>
            </a:extLst>
          </p:cNvPr>
          <p:cNvSpPr>
            <a:spLocks noGrp="1"/>
          </p:cNvSpPr>
          <p:nvPr>
            <p:ph type="title"/>
          </p:nvPr>
        </p:nvSpPr>
        <p:spPr>
          <a:xfrm>
            <a:off x="761801" y="296712"/>
            <a:ext cx="9906199" cy="1157242"/>
          </a:xfrm>
        </p:spPr>
        <p:txBody>
          <a:bodyPr>
            <a:normAutofit/>
          </a:bodyPr>
          <a:lstStyle/>
          <a:p>
            <a:pPr algn="ctr"/>
            <a:r>
              <a:rPr lang="en-US" dirty="0"/>
              <a:t>Response Strategies and Planning</a:t>
            </a:r>
          </a:p>
        </p:txBody>
      </p:sp>
      <p:sp>
        <p:nvSpPr>
          <p:cNvPr id="5" name="Slide Number Placeholder 4">
            <a:extLst>
              <a:ext uri="{FF2B5EF4-FFF2-40B4-BE49-F238E27FC236}">
                <a16:creationId xmlns:a16="http://schemas.microsoft.com/office/drawing/2014/main" id="{CBB317DC-8FB5-C656-E3CD-AD731F754071}"/>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17</a:t>
            </a:fld>
            <a:endParaRPr lang="en-US"/>
          </a:p>
        </p:txBody>
      </p:sp>
      <p:sp>
        <p:nvSpPr>
          <p:cNvPr id="4" name="Footer Placeholder 3">
            <a:extLst>
              <a:ext uri="{FF2B5EF4-FFF2-40B4-BE49-F238E27FC236}">
                <a16:creationId xmlns:a16="http://schemas.microsoft.com/office/drawing/2014/main" id="{D7D0058E-F84D-815A-4C91-CB4909357162}"/>
              </a:ext>
            </a:extLst>
          </p:cNvPr>
          <p:cNvSpPr>
            <a:spLocks noGrp="1"/>
          </p:cNvSpPr>
          <p:nvPr>
            <p:ph type="ftr" sz="quarter" idx="11"/>
          </p:nvPr>
        </p:nvSpPr>
        <p:spPr>
          <a:xfrm>
            <a:off x="332481" y="6240079"/>
            <a:ext cx="4114800" cy="365125"/>
          </a:xfrm>
        </p:spPr>
        <p:txBody>
          <a:bodyPr>
            <a:normAutofit/>
          </a:bodyPr>
          <a:lstStyle/>
          <a:p>
            <a:pPr>
              <a:spcAft>
                <a:spcPts val="600"/>
              </a:spcAft>
            </a:pPr>
            <a:r>
              <a:rPr lang="en-US"/>
              <a:t>Tariffs and Trade Compliance Update 031225</a:t>
            </a:r>
          </a:p>
        </p:txBody>
      </p:sp>
      <p:cxnSp>
        <p:nvCxnSpPr>
          <p:cNvPr id="15" name="Straight Connector 14">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Content Placeholder 2">
            <a:extLst>
              <a:ext uri="{FF2B5EF4-FFF2-40B4-BE49-F238E27FC236}">
                <a16:creationId xmlns:a16="http://schemas.microsoft.com/office/drawing/2014/main" id="{B88509C3-B2BD-D639-2A74-95B4F3F763B4}"/>
              </a:ext>
            </a:extLst>
          </p:cNvPr>
          <p:cNvGraphicFramePr>
            <a:graphicFrameLocks noGrp="1"/>
          </p:cNvGraphicFramePr>
          <p:nvPr>
            <p:ph idx="1"/>
            <p:extLst>
              <p:ext uri="{D42A27DB-BD31-4B8C-83A1-F6EECF244321}">
                <p14:modId xmlns:p14="http://schemas.microsoft.com/office/powerpoint/2010/main" val="1081420307"/>
              </p:ext>
            </p:extLst>
          </p:nvPr>
        </p:nvGraphicFramePr>
        <p:xfrm>
          <a:off x="762000" y="1453954"/>
          <a:ext cx="9906000" cy="4557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3649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Slide Background">
            <a:extLst>
              <a:ext uri="{FF2B5EF4-FFF2-40B4-BE49-F238E27FC236}">
                <a16:creationId xmlns:a16="http://schemas.microsoft.com/office/drawing/2014/main" id="{8452FFB1-9B1F-4CA7-981E-ECF6DA0D0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BC80F273-AC6B-0023-27A0-D866D1CD99F3}"/>
              </a:ext>
            </a:extLst>
          </p:cNvPr>
          <p:cNvSpPr>
            <a:spLocks noGrp="1"/>
          </p:cNvSpPr>
          <p:nvPr>
            <p:ph type="title"/>
          </p:nvPr>
        </p:nvSpPr>
        <p:spPr>
          <a:xfrm>
            <a:off x="6735890" y="858982"/>
            <a:ext cx="4310743" cy="2129878"/>
          </a:xfrm>
        </p:spPr>
        <p:txBody>
          <a:bodyPr>
            <a:normAutofit/>
          </a:bodyPr>
          <a:lstStyle/>
          <a:p>
            <a:r>
              <a:rPr lang="en-US" dirty="0"/>
              <a:t>Contact us for more information</a:t>
            </a:r>
            <a:endParaRPr lang="en-US"/>
          </a:p>
        </p:txBody>
      </p:sp>
      <p:sp useBgFill="1">
        <p:nvSpPr>
          <p:cNvPr id="22" name="Rectangle 21">
            <a:extLst>
              <a:ext uri="{FF2B5EF4-FFF2-40B4-BE49-F238E27FC236}">
                <a16:creationId xmlns:a16="http://schemas.microsoft.com/office/drawing/2014/main" id="{27F42CDF-174D-40A8-A28A-ED886E4FE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1652" cy="6858000"/>
          </a:xfrm>
          <a:prstGeom prst="rect">
            <a:avLst/>
          </a:prstGeom>
          <a:ln>
            <a:noFill/>
          </a:ln>
          <a:effectLst>
            <a:outerShdw blurRad="635000" dist="254000" dir="432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9CB8A229-87BF-F079-8892-DE48111EF8F8}"/>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5" name="Slide Number Placeholder 4">
            <a:extLst>
              <a:ext uri="{FF2B5EF4-FFF2-40B4-BE49-F238E27FC236}">
                <a16:creationId xmlns:a16="http://schemas.microsoft.com/office/drawing/2014/main" id="{2ED7C4BE-97C3-32FA-9EC7-8B6CB4791DA1}"/>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18</a:t>
            </a:fld>
            <a:endParaRPr lang="en-US"/>
          </a:p>
        </p:txBody>
      </p:sp>
      <p:sp>
        <p:nvSpPr>
          <p:cNvPr id="3" name="Content Placeholder 2">
            <a:extLst>
              <a:ext uri="{FF2B5EF4-FFF2-40B4-BE49-F238E27FC236}">
                <a16:creationId xmlns:a16="http://schemas.microsoft.com/office/drawing/2014/main" id="{7F524853-F8E1-3A30-F6F4-1102BDFA8378}"/>
              </a:ext>
            </a:extLst>
          </p:cNvPr>
          <p:cNvSpPr>
            <a:spLocks noGrp="1"/>
          </p:cNvSpPr>
          <p:nvPr>
            <p:ph idx="1"/>
          </p:nvPr>
        </p:nvSpPr>
        <p:spPr>
          <a:xfrm>
            <a:off x="6511679" y="3311382"/>
            <a:ext cx="4296697" cy="2544416"/>
          </a:xfrm>
        </p:spPr>
        <p:txBody>
          <a:bodyPr>
            <a:normAutofit/>
          </a:bodyPr>
          <a:lstStyle/>
          <a:p>
            <a:r>
              <a:rPr lang="en-US" dirty="0"/>
              <a:t>Rennie Alston, CEO</a:t>
            </a:r>
          </a:p>
          <a:p>
            <a:endParaRPr lang="en-US" dirty="0"/>
          </a:p>
          <a:p>
            <a:r>
              <a:rPr lang="en-US" dirty="0"/>
              <a:t>Phone 908 313-7605</a:t>
            </a:r>
          </a:p>
          <a:p>
            <a:r>
              <a:rPr lang="en-US" sz="1800" dirty="0">
                <a:hlinkClick r:id="rId2"/>
              </a:rPr>
              <a:t>renniealston@comcast.net</a:t>
            </a:r>
            <a:endParaRPr lang="en-US" sz="1800" dirty="0"/>
          </a:p>
          <a:p>
            <a:endParaRPr lang="en-US" sz="1800" dirty="0"/>
          </a:p>
          <a:p>
            <a:endParaRPr lang="en-US" dirty="0"/>
          </a:p>
          <a:p>
            <a:endParaRPr lang="en-US" dirty="0"/>
          </a:p>
          <a:p>
            <a:endParaRPr lang="en-US" dirty="0"/>
          </a:p>
          <a:p>
            <a:endParaRPr lang="en-US" dirty="0"/>
          </a:p>
          <a:p>
            <a:endParaRPr lang="en-US" dirty="0"/>
          </a:p>
        </p:txBody>
      </p:sp>
      <p:cxnSp>
        <p:nvCxnSpPr>
          <p:cNvPr id="24" name="Straight Connector 23">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descr="A black circle with white text&#10;&#10;AI-generated content may be incorrect.">
            <a:extLst>
              <a:ext uri="{FF2B5EF4-FFF2-40B4-BE49-F238E27FC236}">
                <a16:creationId xmlns:a16="http://schemas.microsoft.com/office/drawing/2014/main" id="{FBB369CC-4407-45C7-6D25-358C652E06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8045" y="1960077"/>
            <a:ext cx="1632939" cy="1632939"/>
          </a:xfrm>
          <a:prstGeom prst="rect">
            <a:avLst/>
          </a:prstGeom>
        </p:spPr>
      </p:pic>
    </p:spTree>
    <p:extLst>
      <p:ext uri="{BB962C8B-B14F-4D97-AF65-F5344CB8AC3E}">
        <p14:creationId xmlns:p14="http://schemas.microsoft.com/office/powerpoint/2010/main" val="1764188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780273-1A48-0132-F564-E0B26CDBF9FF}"/>
              </a:ext>
            </a:extLst>
          </p:cNvPr>
          <p:cNvSpPr>
            <a:spLocks noGrp="1"/>
          </p:cNvSpPr>
          <p:nvPr>
            <p:ph type="title"/>
          </p:nvPr>
        </p:nvSpPr>
        <p:spPr>
          <a:xfrm>
            <a:off x="761802" y="858982"/>
            <a:ext cx="3451060" cy="2258029"/>
          </a:xfrm>
        </p:spPr>
        <p:txBody>
          <a:bodyPr>
            <a:normAutofit/>
          </a:bodyPr>
          <a:lstStyle/>
          <a:p>
            <a:r>
              <a:rPr lang="en-US" sz="3600" b="1" dirty="0"/>
              <a:t>New Tariffs Update Announcement</a:t>
            </a:r>
          </a:p>
        </p:txBody>
      </p:sp>
      <p:sp useBgFill="1">
        <p:nvSpPr>
          <p:cNvPr id="22" name="Rectangle 21">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5" name="Content Placeholder 2">
            <a:extLst>
              <a:ext uri="{FF2B5EF4-FFF2-40B4-BE49-F238E27FC236}">
                <a16:creationId xmlns:a16="http://schemas.microsoft.com/office/drawing/2014/main" id="{ED674C17-BDEC-786C-B562-361C6FDCCB8C}"/>
              </a:ext>
            </a:extLst>
          </p:cNvPr>
          <p:cNvGraphicFramePr>
            <a:graphicFrameLocks noGrp="1"/>
          </p:cNvGraphicFramePr>
          <p:nvPr>
            <p:ph idx="1"/>
            <p:extLst>
              <p:ext uri="{D42A27DB-BD31-4B8C-83A1-F6EECF244321}">
                <p14:modId xmlns:p14="http://schemas.microsoft.com/office/powerpoint/2010/main" val="469787180"/>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30353AD4-E131-2BA0-19B1-8955747770ED}"/>
              </a:ext>
            </a:extLst>
          </p:cNvPr>
          <p:cNvSpPr>
            <a:spLocks noGrp="1"/>
          </p:cNvSpPr>
          <p:nvPr>
            <p:ph type="ftr" sz="quarter" idx="11"/>
          </p:nvPr>
        </p:nvSpPr>
        <p:spPr/>
        <p:txBody>
          <a:bodyPr/>
          <a:lstStyle/>
          <a:p>
            <a:r>
              <a:rPr lang="en-US"/>
              <a:t>Tariffs and Trade Compliance Update 031225</a:t>
            </a:r>
            <a:endParaRPr lang="en-US" dirty="0"/>
          </a:p>
        </p:txBody>
      </p:sp>
      <p:sp>
        <p:nvSpPr>
          <p:cNvPr id="6" name="Slide Number Placeholder 5">
            <a:extLst>
              <a:ext uri="{FF2B5EF4-FFF2-40B4-BE49-F238E27FC236}">
                <a16:creationId xmlns:a16="http://schemas.microsoft.com/office/drawing/2014/main" id="{456A573C-444E-0E0E-999A-E1E7F3E79D47}"/>
              </a:ext>
            </a:extLst>
          </p:cNvPr>
          <p:cNvSpPr>
            <a:spLocks noGrp="1"/>
          </p:cNvSpPr>
          <p:nvPr>
            <p:ph type="sldNum" sz="quarter" idx="12"/>
          </p:nvPr>
        </p:nvSpPr>
        <p:spPr/>
        <p:txBody>
          <a:bodyPr/>
          <a:lstStyle/>
          <a:p>
            <a:fld id="{B4A918BC-4D43-4B42-B3C0-E7EBE25E6AF0}" type="slidenum">
              <a:rPr lang="en-US" smtClean="0"/>
              <a:t>2</a:t>
            </a:fld>
            <a:endParaRPr lang="en-US"/>
          </a:p>
        </p:txBody>
      </p:sp>
      <p:pic>
        <p:nvPicPr>
          <p:cNvPr id="3" name="Picture 2" descr="New US Tariffs on China—Will You Pay More?">
            <a:extLst>
              <a:ext uri="{FF2B5EF4-FFF2-40B4-BE49-F238E27FC236}">
                <a16:creationId xmlns:a16="http://schemas.microsoft.com/office/drawing/2014/main" id="{752BEF2B-F092-14A1-7304-B35F0255E19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4489" y="3273399"/>
            <a:ext cx="3711176" cy="1939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5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9DBF5-A6D3-788E-FC18-94767A292F35}"/>
              </a:ext>
            </a:extLst>
          </p:cNvPr>
          <p:cNvSpPr>
            <a:spLocks noGrp="1"/>
          </p:cNvSpPr>
          <p:nvPr>
            <p:ph type="title"/>
          </p:nvPr>
        </p:nvSpPr>
        <p:spPr>
          <a:xfrm>
            <a:off x="761801" y="529087"/>
            <a:ext cx="10380573" cy="1099928"/>
          </a:xfrm>
        </p:spPr>
        <p:txBody>
          <a:bodyPr>
            <a:normAutofit/>
          </a:bodyPr>
          <a:lstStyle/>
          <a:p>
            <a:r>
              <a:rPr lang="en-US" sz="3200" b="1" dirty="0"/>
              <a:t>New Tax  Overview and Clarification of Events Explanations</a:t>
            </a:r>
          </a:p>
        </p:txBody>
      </p:sp>
      <p:sp>
        <p:nvSpPr>
          <p:cNvPr id="3" name="Content Placeholder 2">
            <a:extLst>
              <a:ext uri="{FF2B5EF4-FFF2-40B4-BE49-F238E27FC236}">
                <a16:creationId xmlns:a16="http://schemas.microsoft.com/office/drawing/2014/main" id="{8505FA26-2B0F-571B-2057-6BE08636585D}"/>
              </a:ext>
            </a:extLst>
          </p:cNvPr>
          <p:cNvSpPr>
            <a:spLocks noGrp="1"/>
          </p:cNvSpPr>
          <p:nvPr>
            <p:ph idx="1"/>
          </p:nvPr>
        </p:nvSpPr>
        <p:spPr>
          <a:xfrm>
            <a:off x="402567" y="1844168"/>
            <a:ext cx="10739807" cy="4546904"/>
          </a:xfrm>
        </p:spPr>
        <p:txBody>
          <a:bodyPr>
            <a:normAutofit fontScale="92500" lnSpcReduction="20000"/>
          </a:bodyPr>
          <a:lstStyle/>
          <a:p>
            <a:pPr marL="342900" indent="-342900" algn="l" fontAlgn="base">
              <a:buFont typeface="Arial" panose="020B0604020202020204" pitchFamily="34" charset="0"/>
              <a:buChar char="•"/>
            </a:pPr>
            <a:r>
              <a:rPr lang="en-US" sz="2300" b="1" i="0" dirty="0">
                <a:effectLst/>
                <a:latin typeface="Aptos" panose="020B0004020202020204" pitchFamily="34" charset="0"/>
              </a:rPr>
              <a:t>Mexico and Canada  new tariffs  were implemented on March 4, 2025</a:t>
            </a:r>
            <a:r>
              <a:rPr lang="en-US" sz="2300" b="1" dirty="0">
                <a:latin typeface="Aptos" panose="020B0004020202020204" pitchFamily="34" charset="0"/>
              </a:rPr>
              <a:t>,</a:t>
            </a:r>
            <a:r>
              <a:rPr lang="en-US" sz="2300" b="1" i="0" dirty="0">
                <a:effectLst/>
                <a:latin typeface="Aptos" panose="020B0004020202020204" pitchFamily="34" charset="0"/>
              </a:rPr>
              <a:t>as 25 percent tariff, however goods eligible for USMCA was deferred until  April 2, 2025.</a:t>
            </a:r>
          </a:p>
          <a:p>
            <a:pPr marL="342900" indent="-342900" algn="l">
              <a:buFont typeface="Arial" panose="020B0604020202020204" pitchFamily="34" charset="0"/>
              <a:buChar char="•"/>
            </a:pPr>
            <a:r>
              <a:rPr lang="en-US" b="1" i="0" dirty="0">
                <a:effectLst/>
                <a:latin typeface="Aptos" panose="020B0004020202020204" pitchFamily="34" charset="0"/>
              </a:rPr>
              <a:t>20% tariffs apply to China products that are entered for consumption, or withdrawn from warehouse for consumption, on or after 12:01 a.m. Eastern Standard Time on </a:t>
            </a:r>
            <a:r>
              <a:rPr lang="en-US" b="1" dirty="0">
                <a:latin typeface="Aptos" panose="020B0004020202020204" pitchFamily="34" charset="0"/>
              </a:rPr>
              <a:t>March</a:t>
            </a:r>
            <a:r>
              <a:rPr lang="en-US" b="1" i="0" dirty="0">
                <a:effectLst/>
                <a:latin typeface="Aptos" panose="020B0004020202020204" pitchFamily="34" charset="0"/>
              </a:rPr>
              <a:t> 4, 2025. </a:t>
            </a:r>
          </a:p>
          <a:p>
            <a:pPr marL="342900" indent="-342900" algn="l">
              <a:buFont typeface="Arial" panose="020B0604020202020204" pitchFamily="34" charset="0"/>
              <a:buChar char="•"/>
            </a:pPr>
            <a:r>
              <a:rPr lang="en-US" b="1" i="0" dirty="0">
                <a:effectLst/>
                <a:latin typeface="Aptos" panose="020B0004020202020204" pitchFamily="34" charset="0"/>
              </a:rPr>
              <a:t>De minimis transactions remain in use regardless of the country of origin of the importe</a:t>
            </a:r>
            <a:r>
              <a:rPr lang="en-US" b="1" dirty="0">
                <a:latin typeface="Aptos" panose="020B0004020202020204" pitchFamily="34" charset="0"/>
              </a:rPr>
              <a:t>d products until further notice.</a:t>
            </a:r>
          </a:p>
          <a:p>
            <a:pPr marL="342900" indent="-342900">
              <a:buFont typeface="Arial" panose="020B0604020202020204" pitchFamily="34" charset="0"/>
              <a:buChar char="•"/>
            </a:pPr>
            <a:r>
              <a:rPr lang="en-US" b="1" i="0" dirty="0">
                <a:effectLst/>
                <a:latin typeface="Aptos" panose="020B0004020202020204" pitchFamily="34" charset="0"/>
              </a:rPr>
              <a:t>Pharma, Chips and Auto</a:t>
            </a:r>
            <a:r>
              <a:rPr lang="en-US" b="1" dirty="0">
                <a:latin typeface="Aptos" panose="020B0004020202020204" pitchFamily="34" charset="0"/>
              </a:rPr>
              <a:t>s are subject to 25% additional tax effective April 2, 2025</a:t>
            </a:r>
            <a:endParaRPr lang="en-US" b="0" i="0" dirty="0">
              <a:effectLst/>
              <a:latin typeface="Aptos" panose="020B0004020202020204" pitchFamily="34" charset="0"/>
            </a:endParaRPr>
          </a:p>
          <a:p>
            <a:pPr marL="342900" indent="-342900" algn="l">
              <a:buFont typeface="Arial" panose="020B0604020202020204" pitchFamily="34" charset="0"/>
              <a:buChar char="•"/>
            </a:pPr>
            <a:r>
              <a:rPr lang="en-US" b="1" dirty="0">
                <a:latin typeface="Aptos" panose="020B0004020202020204" pitchFamily="34" charset="0"/>
              </a:rPr>
              <a:t>Reciprocal Tax - The new “reciprocal tax” to be assessed to global countries that tax US goods upon entry into their commerce inclusive of Normal Trade Relation (NTR) countries with a scheduled announcement of new tax structure by April 4, 2025.</a:t>
            </a:r>
          </a:p>
          <a:p>
            <a:pPr marL="342900" indent="-342900" algn="l">
              <a:buFont typeface="Arial" panose="020B0604020202020204" pitchFamily="34" charset="0"/>
              <a:buChar char="•"/>
            </a:pPr>
            <a:r>
              <a:rPr lang="en-US" b="1" i="0" dirty="0">
                <a:effectLst/>
                <a:latin typeface="Aptos" panose="020B0004020202020204" pitchFamily="34" charset="0"/>
              </a:rPr>
              <a:t>Universal tax – Pending April 2025 Implementation of 25%</a:t>
            </a:r>
          </a:p>
          <a:p>
            <a:pPr marL="342900" indent="-342900" algn="l">
              <a:buFont typeface="Arial" panose="020B0604020202020204" pitchFamily="34" charset="0"/>
              <a:buChar char="•"/>
            </a:pPr>
            <a:r>
              <a:rPr lang="en-US" b="1" dirty="0">
                <a:latin typeface="Aptos" panose="020B0004020202020204" pitchFamily="34" charset="0"/>
              </a:rPr>
              <a:t>New Port Fees assessed on China origin vessels pending implementation</a:t>
            </a:r>
          </a:p>
          <a:p>
            <a:endParaRPr lang="en-US" dirty="0"/>
          </a:p>
        </p:txBody>
      </p:sp>
      <p:sp>
        <p:nvSpPr>
          <p:cNvPr id="4" name="Footer Placeholder 3">
            <a:extLst>
              <a:ext uri="{FF2B5EF4-FFF2-40B4-BE49-F238E27FC236}">
                <a16:creationId xmlns:a16="http://schemas.microsoft.com/office/drawing/2014/main" id="{E82F8813-FB88-5FFE-01B2-968C2898D559}"/>
              </a:ext>
            </a:extLst>
          </p:cNvPr>
          <p:cNvSpPr>
            <a:spLocks noGrp="1"/>
          </p:cNvSpPr>
          <p:nvPr>
            <p:ph type="ftr" sz="quarter" idx="11"/>
          </p:nvPr>
        </p:nvSpPr>
        <p:spPr/>
        <p:txBody>
          <a:bodyPr/>
          <a:lstStyle/>
          <a:p>
            <a:r>
              <a:rPr lang="en-US"/>
              <a:t>Tariffs and Trade Compliance Update 031225</a:t>
            </a:r>
            <a:endParaRPr lang="en-US" dirty="0"/>
          </a:p>
        </p:txBody>
      </p:sp>
      <p:sp>
        <p:nvSpPr>
          <p:cNvPr id="5" name="Slide Number Placeholder 4">
            <a:extLst>
              <a:ext uri="{FF2B5EF4-FFF2-40B4-BE49-F238E27FC236}">
                <a16:creationId xmlns:a16="http://schemas.microsoft.com/office/drawing/2014/main" id="{9B83302A-6C42-C077-673A-4E14D5269002}"/>
              </a:ext>
            </a:extLst>
          </p:cNvPr>
          <p:cNvSpPr>
            <a:spLocks noGrp="1"/>
          </p:cNvSpPr>
          <p:nvPr>
            <p:ph type="sldNum" sz="quarter" idx="12"/>
          </p:nvPr>
        </p:nvSpPr>
        <p:spPr/>
        <p:txBody>
          <a:bodyPr/>
          <a:lstStyle/>
          <a:p>
            <a:fld id="{B4A918BC-4D43-4B42-B3C0-E7EBE25E6AF0}" type="slidenum">
              <a:rPr lang="en-US" smtClean="0"/>
              <a:t>3</a:t>
            </a:fld>
            <a:endParaRPr lang="en-US"/>
          </a:p>
        </p:txBody>
      </p:sp>
    </p:spTree>
    <p:extLst>
      <p:ext uri="{BB962C8B-B14F-4D97-AF65-F5344CB8AC3E}">
        <p14:creationId xmlns:p14="http://schemas.microsoft.com/office/powerpoint/2010/main" val="4214888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Slide Background">
            <a:extLst>
              <a:ext uri="{FF2B5EF4-FFF2-40B4-BE49-F238E27FC236}">
                <a16:creationId xmlns:a16="http://schemas.microsoft.com/office/drawing/2014/main" id="{10C92917-A828-4B36-95DE-11CA4F9C2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33" name="Rectangle 1032">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4809"/>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C00551F-C0BB-FD99-88FE-9B67060A3302}"/>
              </a:ext>
            </a:extLst>
          </p:cNvPr>
          <p:cNvSpPr>
            <a:spLocks noGrp="1"/>
          </p:cNvSpPr>
          <p:nvPr>
            <p:ph type="title"/>
          </p:nvPr>
        </p:nvSpPr>
        <p:spPr>
          <a:xfrm>
            <a:off x="761801" y="858983"/>
            <a:ext cx="9906799" cy="478039"/>
          </a:xfrm>
        </p:spPr>
        <p:txBody>
          <a:bodyPr>
            <a:normAutofit fontScale="90000"/>
          </a:bodyPr>
          <a:lstStyle/>
          <a:p>
            <a:r>
              <a:rPr lang="en-US" sz="4100" dirty="0"/>
              <a:t>Aluminum and Steel 232 Increase to 25%</a:t>
            </a:r>
          </a:p>
        </p:txBody>
      </p:sp>
      <p:sp>
        <p:nvSpPr>
          <p:cNvPr id="4" name="Footer Placeholder 3">
            <a:extLst>
              <a:ext uri="{FF2B5EF4-FFF2-40B4-BE49-F238E27FC236}">
                <a16:creationId xmlns:a16="http://schemas.microsoft.com/office/drawing/2014/main" id="{DDFE6353-B0BA-97BD-7855-1F85BF0DBF49}"/>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5" name="Slide Number Placeholder 4">
            <a:extLst>
              <a:ext uri="{FF2B5EF4-FFF2-40B4-BE49-F238E27FC236}">
                <a16:creationId xmlns:a16="http://schemas.microsoft.com/office/drawing/2014/main" id="{797266BB-B0AC-3AA7-01EE-AC9F9B353C50}"/>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4</a:t>
            </a:fld>
            <a:endParaRPr lang="en-US"/>
          </a:p>
        </p:txBody>
      </p:sp>
      <p:pic>
        <p:nvPicPr>
          <p:cNvPr id="1026" name="Picture 2" descr="Trump: 25% tariffs coming on steel ...">
            <a:extLst>
              <a:ext uri="{FF2B5EF4-FFF2-40B4-BE49-F238E27FC236}">
                <a16:creationId xmlns:a16="http://schemas.microsoft.com/office/drawing/2014/main" id="{6CB5C7DC-59E8-D81D-212B-9D7C733E00C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40664" y="2022770"/>
            <a:ext cx="4206617" cy="397624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36A9285-D31E-AAA5-F3D2-63410E02B0AF}"/>
              </a:ext>
            </a:extLst>
          </p:cNvPr>
          <p:cNvSpPr>
            <a:spLocks noGrp="1"/>
          </p:cNvSpPr>
          <p:nvPr>
            <p:ph idx="1"/>
          </p:nvPr>
        </p:nvSpPr>
        <p:spPr>
          <a:xfrm>
            <a:off x="5058407" y="1594681"/>
            <a:ext cx="6085902" cy="4645399"/>
          </a:xfrm>
        </p:spPr>
        <p:txBody>
          <a:bodyPr anchor="ctr">
            <a:noAutofit/>
          </a:bodyPr>
          <a:lstStyle/>
          <a:p>
            <a:pPr>
              <a:lnSpc>
                <a:spcPct val="100000"/>
              </a:lnSpc>
            </a:pPr>
            <a:r>
              <a:rPr lang="en-US" sz="1800" dirty="0"/>
              <a:t>President Trump implemented increased Steel and Aluminum 232 duty rates to  25% from the previous10% effective March 12, 2025. </a:t>
            </a:r>
          </a:p>
          <a:p>
            <a:pPr>
              <a:lnSpc>
                <a:spcPct val="100000"/>
              </a:lnSpc>
            </a:pPr>
            <a:r>
              <a:rPr lang="en-US" sz="1800" dirty="0"/>
              <a:t>Additional annexed downstream items from aluminum and steel are also subject to 25% of steel or aluminum weight pending effective date.</a:t>
            </a:r>
          </a:p>
          <a:p>
            <a:pPr>
              <a:lnSpc>
                <a:spcPct val="100000"/>
              </a:lnSpc>
            </a:pPr>
            <a:r>
              <a:rPr lang="en-US" sz="1800" dirty="0"/>
              <a:t>Previous duty-free exemptions such as Canada, Mexico, Brazil and South Korea are now required to pay the 25%</a:t>
            </a:r>
          </a:p>
          <a:p>
            <a:pPr>
              <a:lnSpc>
                <a:spcPct val="100000"/>
              </a:lnSpc>
            </a:pPr>
            <a:r>
              <a:rPr lang="en-US" sz="1800" dirty="0"/>
              <a:t>Australia may receive a relief due to existing trade deficit with the US.</a:t>
            </a:r>
          </a:p>
          <a:p>
            <a:pPr>
              <a:lnSpc>
                <a:spcPct val="100000"/>
              </a:lnSpc>
            </a:pPr>
            <a:r>
              <a:rPr lang="en-US" sz="1800" dirty="0"/>
              <a:t>The scope of items includes some downstream items made with aluminum and steel including fabricated steel, aluminum extrusion and steel strand for pre-pressed concrete which will be monitored against the updated HTS scope of items to be provided.</a:t>
            </a:r>
          </a:p>
        </p:txBody>
      </p:sp>
      <p:cxnSp>
        <p:nvCxnSpPr>
          <p:cNvPr id="1035" name="Straight Connector 1034">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7743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4" name="Slide Background">
            <a:extLst>
              <a:ext uri="{FF2B5EF4-FFF2-40B4-BE49-F238E27FC236}">
                <a16:creationId xmlns:a16="http://schemas.microsoft.com/office/drawing/2014/main" id="{E4935D0D-E20E-4055-B7E8-DB9A74346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3A5501-11AC-7D39-38A0-A4D40EB550AD}"/>
              </a:ext>
            </a:extLst>
          </p:cNvPr>
          <p:cNvSpPr>
            <a:spLocks noGrp="1"/>
          </p:cNvSpPr>
          <p:nvPr>
            <p:ph type="title"/>
          </p:nvPr>
        </p:nvSpPr>
        <p:spPr>
          <a:xfrm>
            <a:off x="758952" y="601324"/>
            <a:ext cx="5793520" cy="2061351"/>
          </a:xfrm>
        </p:spPr>
        <p:txBody>
          <a:bodyPr>
            <a:normAutofit/>
          </a:bodyPr>
          <a:lstStyle/>
          <a:p>
            <a:pPr>
              <a:lnSpc>
                <a:spcPct val="90000"/>
              </a:lnSpc>
            </a:pPr>
            <a:r>
              <a:rPr lang="en-US" sz="3200" b="1" dirty="0"/>
              <a:t>Pharmaceutical, Chips and Autos New 25% Tax</a:t>
            </a:r>
            <a:br>
              <a:rPr lang="en-US" sz="3200" b="1" dirty="0"/>
            </a:br>
            <a:r>
              <a:rPr lang="en-US" sz="3200" b="1" dirty="0"/>
              <a:t>April 2, 2025</a:t>
            </a:r>
          </a:p>
        </p:txBody>
      </p:sp>
      <p:sp>
        <p:nvSpPr>
          <p:cNvPr id="4" name="Footer Placeholder 3">
            <a:extLst>
              <a:ext uri="{FF2B5EF4-FFF2-40B4-BE49-F238E27FC236}">
                <a16:creationId xmlns:a16="http://schemas.microsoft.com/office/drawing/2014/main" id="{1CD91473-1184-02FD-7305-8D50A42DF132}"/>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3" name="Content Placeholder 2">
            <a:extLst>
              <a:ext uri="{FF2B5EF4-FFF2-40B4-BE49-F238E27FC236}">
                <a16:creationId xmlns:a16="http://schemas.microsoft.com/office/drawing/2014/main" id="{644A2EE2-A23B-EC67-0BEF-640580A03476}"/>
              </a:ext>
            </a:extLst>
          </p:cNvPr>
          <p:cNvSpPr>
            <a:spLocks noGrp="1"/>
          </p:cNvSpPr>
          <p:nvPr>
            <p:ph idx="1"/>
          </p:nvPr>
        </p:nvSpPr>
        <p:spPr>
          <a:xfrm>
            <a:off x="758953" y="2662675"/>
            <a:ext cx="5052566" cy="3396801"/>
          </a:xfrm>
        </p:spPr>
        <p:txBody>
          <a:bodyPr>
            <a:normAutofit/>
          </a:bodyPr>
          <a:lstStyle/>
          <a:p>
            <a:pPr marL="285750" marR="0" indent="-285750">
              <a:lnSpc>
                <a:spcPct val="100000"/>
              </a:lnSpc>
              <a:buFont typeface="Arial" panose="020B0604020202020204" pitchFamily="34" charset="0"/>
              <a:buChar char="•"/>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President Donald Trump plans to impose tariffs of 25% on auto imports as well as semiconductors and pharmaceuticals shipped to the United States as early as April 2. </a:t>
            </a:r>
          </a:p>
          <a:p>
            <a:pPr marL="285750" indent="-285750">
              <a:lnSpc>
                <a:spcPct val="100000"/>
              </a:lnSpc>
              <a:buFont typeface="Arial" panose="020B0604020202020204" pitchFamily="34" charset="0"/>
              <a:buChar char="•"/>
            </a:pPr>
            <a:r>
              <a:rPr lang="en-US" sz="2000" b="1" dirty="0"/>
              <a:t>Concessions may be offered to Pharma companies that have US manufacturing sites as a partial relief of the 25% to a lower amount.</a:t>
            </a:r>
          </a:p>
        </p:txBody>
      </p:sp>
      <p:sp useBgFill="1">
        <p:nvSpPr>
          <p:cNvPr id="1046" name="Rectangle 1045">
            <a:extLst>
              <a:ext uri="{FF2B5EF4-FFF2-40B4-BE49-F238E27FC236}">
                <a16:creationId xmlns:a16="http://schemas.microsoft.com/office/drawing/2014/main" id="{EA8F7338-E9B4-43BB-9ADE-3C7006C09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2472" y="0"/>
            <a:ext cx="5639528" cy="6858000"/>
          </a:xfrm>
          <a:prstGeom prst="rect">
            <a:avLst/>
          </a:prstGeom>
          <a:ln>
            <a:noFill/>
          </a:ln>
          <a:effectLst>
            <a:outerShdw blurRad="444500" dist="190500" dir="8820000" sx="90000" sy="90000" algn="t" rotWithShape="0">
              <a:srgbClr val="000000">
                <a:alpha val="2666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BF91BAEF-2845-C029-FB22-E26A83EA6D77}"/>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5</a:t>
            </a:fld>
            <a:endParaRPr lang="en-US"/>
          </a:p>
        </p:txBody>
      </p:sp>
      <p:pic>
        <p:nvPicPr>
          <p:cNvPr id="1030" name="Picture 6" descr="Integrated Circuits ...">
            <a:extLst>
              <a:ext uri="{FF2B5EF4-FFF2-40B4-BE49-F238E27FC236}">
                <a16:creationId xmlns:a16="http://schemas.microsoft.com/office/drawing/2014/main" id="{F8FB43F9-D060-9E28-9C85-B8A2F3B6D6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76994" y="800489"/>
            <a:ext cx="2577514" cy="17152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rump to introduce 25% tariffs on ...">
            <a:extLst>
              <a:ext uri="{FF2B5EF4-FFF2-40B4-BE49-F238E27FC236}">
                <a16:creationId xmlns:a16="http://schemas.microsoft.com/office/drawing/2014/main" id="{4EAA83B0-4038-2F90-A335-0B44F3FCC5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5839" r="21984" b="2"/>
          <a:stretch/>
        </p:blipFill>
        <p:spPr bwMode="auto">
          <a:xfrm>
            <a:off x="8213525" y="2662675"/>
            <a:ext cx="1904453" cy="171521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Trump Plans 25% Auto Tariffs With ...">
            <a:extLst>
              <a:ext uri="{FF2B5EF4-FFF2-40B4-BE49-F238E27FC236}">
                <a16:creationId xmlns:a16="http://schemas.microsoft.com/office/drawing/2014/main" id="{386FE275-C16C-42B3-105E-0C7A3F3AD7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3546" r="14678"/>
          <a:stretch/>
        </p:blipFill>
        <p:spPr bwMode="auto">
          <a:xfrm>
            <a:off x="7725263" y="4524860"/>
            <a:ext cx="2880977" cy="1715219"/>
          </a:xfrm>
          <a:prstGeom prst="rect">
            <a:avLst/>
          </a:prstGeom>
          <a:noFill/>
          <a:extLst>
            <a:ext uri="{909E8E84-426E-40DD-AFC4-6F175D3DCCD1}">
              <a14:hiddenFill xmlns:a14="http://schemas.microsoft.com/office/drawing/2010/main">
                <a:solidFill>
                  <a:srgbClr val="FFFFFF"/>
                </a:solidFill>
              </a14:hiddenFill>
            </a:ext>
          </a:extLst>
        </p:spPr>
      </p:pic>
      <p:cxnSp>
        <p:nvCxnSpPr>
          <p:cNvPr id="1048" name="Straight Connector 1047">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2293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33" name="Rectangle 1032">
            <a:extLst>
              <a:ext uri="{FF2B5EF4-FFF2-40B4-BE49-F238E27FC236}">
                <a16:creationId xmlns:a16="http://schemas.microsoft.com/office/drawing/2014/main" id="{1CC260F1-CD9A-42C9-8ED4-1C61328D8F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727729"/>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EE6364B-594C-EF04-D9B5-51F3C5A13F1D}"/>
              </a:ext>
            </a:extLst>
          </p:cNvPr>
          <p:cNvSpPr>
            <a:spLocks noGrp="1"/>
          </p:cNvSpPr>
          <p:nvPr>
            <p:ph type="title"/>
          </p:nvPr>
        </p:nvSpPr>
        <p:spPr>
          <a:xfrm>
            <a:off x="761801" y="858982"/>
            <a:ext cx="10111983" cy="539512"/>
          </a:xfrm>
        </p:spPr>
        <p:txBody>
          <a:bodyPr>
            <a:normAutofit fontScale="90000"/>
          </a:bodyPr>
          <a:lstStyle/>
          <a:p>
            <a:r>
              <a:rPr lang="en-US" dirty="0"/>
              <a:t>Reciprocal New Global Tax</a:t>
            </a:r>
          </a:p>
        </p:txBody>
      </p:sp>
      <p:sp>
        <p:nvSpPr>
          <p:cNvPr id="4" name="Footer Placeholder 3">
            <a:extLst>
              <a:ext uri="{FF2B5EF4-FFF2-40B4-BE49-F238E27FC236}">
                <a16:creationId xmlns:a16="http://schemas.microsoft.com/office/drawing/2014/main" id="{622AC3ED-60ED-7653-7552-59528558B2CC}"/>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5" name="Slide Number Placeholder 4">
            <a:extLst>
              <a:ext uri="{FF2B5EF4-FFF2-40B4-BE49-F238E27FC236}">
                <a16:creationId xmlns:a16="http://schemas.microsoft.com/office/drawing/2014/main" id="{8B42908D-522F-5A3C-F239-E12315CE7001}"/>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6</a:t>
            </a:fld>
            <a:endParaRPr lang="en-US"/>
          </a:p>
        </p:txBody>
      </p:sp>
      <p:sp>
        <p:nvSpPr>
          <p:cNvPr id="3" name="Content Placeholder 2">
            <a:extLst>
              <a:ext uri="{FF2B5EF4-FFF2-40B4-BE49-F238E27FC236}">
                <a16:creationId xmlns:a16="http://schemas.microsoft.com/office/drawing/2014/main" id="{75667C6A-EADA-F754-1804-F507A4EA6019}"/>
              </a:ext>
            </a:extLst>
          </p:cNvPr>
          <p:cNvSpPr>
            <a:spLocks noGrp="1"/>
          </p:cNvSpPr>
          <p:nvPr>
            <p:ph idx="1"/>
          </p:nvPr>
        </p:nvSpPr>
        <p:spPr>
          <a:xfrm>
            <a:off x="599643" y="1559859"/>
            <a:ext cx="4126031" cy="4023833"/>
          </a:xfrm>
        </p:spPr>
        <p:txBody>
          <a:bodyPr>
            <a:noAutofit/>
          </a:bodyPr>
          <a:lstStyle/>
          <a:p>
            <a:pPr>
              <a:lnSpc>
                <a:spcPct val="100000"/>
              </a:lnSpc>
            </a:pPr>
            <a:r>
              <a:rPr lang="en-US" sz="2000" dirty="0"/>
              <a:t>The President announced a directive to his financial team to develop a new “reciprocal tax” on foreign produced goods whose countries assess a current tax on US produced products.</a:t>
            </a:r>
          </a:p>
          <a:p>
            <a:pPr marL="342900" indent="-342900">
              <a:lnSpc>
                <a:spcPct val="100000"/>
              </a:lnSpc>
              <a:buFont typeface="Arial" panose="020B0604020202020204" pitchFamily="34" charset="0"/>
              <a:buChar char="•"/>
            </a:pPr>
            <a:r>
              <a:rPr lang="en-US" sz="2000" dirty="0"/>
              <a:t>This will be country specific in the preliminary plan</a:t>
            </a:r>
          </a:p>
          <a:p>
            <a:pPr marL="342900" indent="-342900">
              <a:lnSpc>
                <a:spcPct val="100000"/>
              </a:lnSpc>
              <a:buFont typeface="Arial" panose="020B0604020202020204" pitchFamily="34" charset="0"/>
              <a:buChar char="•"/>
            </a:pPr>
            <a:r>
              <a:rPr lang="en-US" sz="2000" dirty="0"/>
              <a:t>The plan is scheduled to be socialized by April 4</a:t>
            </a:r>
            <a:r>
              <a:rPr lang="en-US" sz="2000" baseline="30000" dirty="0"/>
              <a:t>th</a:t>
            </a:r>
            <a:r>
              <a:rPr lang="en-US" sz="2000" dirty="0"/>
              <a:t> </a:t>
            </a:r>
          </a:p>
          <a:p>
            <a:pPr marL="342900" indent="-342900">
              <a:lnSpc>
                <a:spcPct val="100000"/>
              </a:lnSpc>
              <a:buFont typeface="Arial" panose="020B0604020202020204" pitchFamily="34" charset="0"/>
              <a:buChar char="•"/>
            </a:pPr>
            <a:r>
              <a:rPr lang="en-US" sz="2000" dirty="0"/>
              <a:t>Executive order will be issued for the reciprocal tax after the completion of the plan development</a:t>
            </a:r>
          </a:p>
        </p:txBody>
      </p:sp>
      <p:pic>
        <p:nvPicPr>
          <p:cNvPr id="1026" name="Picture 2" descr="Trump Signs 'Reciprocal Tariffs' Order ...">
            <a:extLst>
              <a:ext uri="{FF2B5EF4-FFF2-40B4-BE49-F238E27FC236}">
                <a16:creationId xmlns:a16="http://schemas.microsoft.com/office/drawing/2014/main" id="{F8790C0F-958C-8A3E-5252-A93C1EF175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 b="7985"/>
          <a:stretch/>
        </p:blipFill>
        <p:spPr bwMode="auto">
          <a:xfrm>
            <a:off x="5743264" y="1591988"/>
            <a:ext cx="5736020" cy="3512351"/>
          </a:xfrm>
          <a:prstGeom prst="rect">
            <a:avLst/>
          </a:prstGeom>
          <a:noFill/>
          <a:extLst>
            <a:ext uri="{909E8E84-426E-40DD-AFC4-6F175D3DCCD1}">
              <a14:hiddenFill xmlns:a14="http://schemas.microsoft.com/office/drawing/2010/main">
                <a:solidFill>
                  <a:srgbClr val="FFFFFF"/>
                </a:solidFill>
              </a14:hiddenFill>
            </a:ext>
          </a:extLst>
        </p:spPr>
      </p:pic>
      <p:cxnSp>
        <p:nvCxnSpPr>
          <p:cNvPr id="1035" name="Straight Connector 1034">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5274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7" name="Slide Background">
            <a:extLst>
              <a:ext uri="{FF2B5EF4-FFF2-40B4-BE49-F238E27FC236}">
                <a16:creationId xmlns:a16="http://schemas.microsoft.com/office/drawing/2014/main" id="{10C92917-A828-4B36-95DE-11CA4F9C2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2059" name="Rectangle 2058">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4809"/>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DB323DC-0BAD-DCBC-6D81-6A54F2285FC0}"/>
              </a:ext>
            </a:extLst>
          </p:cNvPr>
          <p:cNvSpPr>
            <a:spLocks noGrp="1"/>
          </p:cNvSpPr>
          <p:nvPr>
            <p:ph type="title"/>
          </p:nvPr>
        </p:nvSpPr>
        <p:spPr>
          <a:xfrm>
            <a:off x="761801" y="858983"/>
            <a:ext cx="9906799" cy="631720"/>
          </a:xfrm>
        </p:spPr>
        <p:txBody>
          <a:bodyPr vert="horz" lIns="91440" tIns="45720" rIns="91440" bIns="45720" rtlCol="0" anchor="ctr">
            <a:normAutofit fontScale="90000"/>
          </a:bodyPr>
          <a:lstStyle/>
          <a:p>
            <a:r>
              <a:rPr lang="en-US" sz="4100" dirty="0"/>
              <a:t>Retaliation Actions of Targeted Countries</a:t>
            </a:r>
          </a:p>
        </p:txBody>
      </p:sp>
      <p:sp>
        <p:nvSpPr>
          <p:cNvPr id="4" name="Footer Placeholder 3">
            <a:extLst>
              <a:ext uri="{FF2B5EF4-FFF2-40B4-BE49-F238E27FC236}">
                <a16:creationId xmlns:a16="http://schemas.microsoft.com/office/drawing/2014/main" id="{B18645A0-A751-096E-B5A2-6FF7BA5B29E6}"/>
              </a:ext>
            </a:extLst>
          </p:cNvPr>
          <p:cNvSpPr>
            <a:spLocks noGrp="1"/>
          </p:cNvSpPr>
          <p:nvPr>
            <p:ph type="ftr" sz="quarter" idx="11"/>
          </p:nvPr>
        </p:nvSpPr>
        <p:spPr>
          <a:xfrm>
            <a:off x="332481" y="236199"/>
            <a:ext cx="4114800" cy="365125"/>
          </a:xfrm>
        </p:spPr>
        <p:txBody>
          <a:bodyPr vert="horz" lIns="91440" tIns="45720" rIns="91440" bIns="45720" rtlCol="0" anchor="ctr">
            <a:normAutofit/>
          </a:bodyPr>
          <a:lstStyle/>
          <a:p>
            <a:pPr>
              <a:spcAft>
                <a:spcPts val="600"/>
              </a:spcAft>
            </a:pPr>
            <a:r>
              <a:rPr lang="en-US" kern="1200">
                <a:solidFill>
                  <a:schemeClr val="tx1"/>
                </a:solidFill>
                <a:latin typeface="+mn-lt"/>
                <a:ea typeface="+mn-ea"/>
                <a:cs typeface="+mn-cs"/>
              </a:rPr>
              <a:t>Tariffs and Trade Compliance Update 031225</a:t>
            </a:r>
          </a:p>
        </p:txBody>
      </p:sp>
      <p:sp>
        <p:nvSpPr>
          <p:cNvPr id="5" name="Slide Number Placeholder 4">
            <a:extLst>
              <a:ext uri="{FF2B5EF4-FFF2-40B4-BE49-F238E27FC236}">
                <a16:creationId xmlns:a16="http://schemas.microsoft.com/office/drawing/2014/main" id="{43E3AE7B-087A-5FB0-607D-12955EE283A9}"/>
              </a:ext>
            </a:extLst>
          </p:cNvPr>
          <p:cNvSpPr>
            <a:spLocks noGrp="1"/>
          </p:cNvSpPr>
          <p:nvPr>
            <p:ph type="sldNum" sz="quarter" idx="12"/>
          </p:nvPr>
        </p:nvSpPr>
        <p:spPr>
          <a:xfrm>
            <a:off x="11289782" y="235881"/>
            <a:ext cx="756746" cy="365760"/>
          </a:xfrm>
        </p:spPr>
        <p:txBody>
          <a:bodyPr vert="horz" lIns="91440" tIns="45720" rIns="91440" bIns="45720" rtlCol="0" anchor="ctr">
            <a:normAutofit/>
          </a:bodyPr>
          <a:lstStyle/>
          <a:p>
            <a:pPr>
              <a:spcAft>
                <a:spcPts val="600"/>
              </a:spcAft>
            </a:pPr>
            <a:fld id="{B4A918BC-4D43-4B42-B3C0-E7EBE25E6AF0}" type="slidenum">
              <a:rPr lang="en-US" smtClean="0"/>
              <a:pPr>
                <a:spcAft>
                  <a:spcPts val="600"/>
                </a:spcAft>
              </a:pPr>
              <a:t>7</a:t>
            </a:fld>
            <a:endParaRPr lang="en-US"/>
          </a:p>
        </p:txBody>
      </p:sp>
      <p:pic>
        <p:nvPicPr>
          <p:cNvPr id="2052" name="Picture 4" descr="States Newsroom: White House announces ...">
            <a:extLst>
              <a:ext uri="{FF2B5EF4-FFF2-40B4-BE49-F238E27FC236}">
                <a16:creationId xmlns:a16="http://schemas.microsoft.com/office/drawing/2014/main" id="{8F2A4296-A67B-26A2-FC72-B53B4234891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32481" y="1648874"/>
            <a:ext cx="2724018" cy="186962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E769BAB-BF39-4567-1BDA-46F2FD907375}"/>
              </a:ext>
            </a:extLst>
          </p:cNvPr>
          <p:cNvSpPr txBox="1"/>
          <p:nvPr/>
        </p:nvSpPr>
        <p:spPr>
          <a:xfrm>
            <a:off x="3219610" y="1460307"/>
            <a:ext cx="8826917" cy="5161495"/>
          </a:xfrm>
          <a:prstGeom prst="rect">
            <a:avLst/>
          </a:prstGeom>
        </p:spPr>
        <p:txBody>
          <a:bodyPr vert="horz" lIns="91440" tIns="45720" rIns="91440" bIns="45720" rtlCol="0" anchor="ctr">
            <a:normAutofit fontScale="85000" lnSpcReduction="10000"/>
          </a:bodyPr>
          <a:lstStyle/>
          <a:p>
            <a:pPr fontAlgn="base">
              <a:spcAft>
                <a:spcPts val="600"/>
              </a:spcAft>
            </a:pPr>
            <a:endParaRPr lang="en-US" sz="2000" b="1" i="0" u="none" strike="noStrike" dirty="0">
              <a:effectLst/>
            </a:endParaRPr>
          </a:p>
          <a:p>
            <a:pPr fontAlgn="base">
              <a:spcAft>
                <a:spcPts val="600"/>
              </a:spcAft>
            </a:pPr>
            <a:r>
              <a:rPr lang="en-US" sz="2000" b="1" i="0" u="sng" dirty="0">
                <a:effectLst/>
              </a:rPr>
              <a:t>China </a:t>
            </a:r>
            <a:r>
              <a:rPr lang="en-US" sz="2000" b="0" i="0" dirty="0">
                <a:effectLst/>
              </a:rPr>
              <a:t> response </a:t>
            </a:r>
            <a:r>
              <a:rPr lang="en-US" sz="2000" b="0" i="0" dirty="0">
                <a:solidFill>
                  <a:srgbClr val="0C0C0C"/>
                </a:solidFill>
                <a:effectLst/>
                <a:latin typeface="cnn_sans_display"/>
              </a:rPr>
              <a:t>announced by China’s Ministry of Finance, levy a 15% tax on certain types of coal and liquefied natural gas and a 10% tariff on crude oil, agricultural machinery, large-displacement cars and pickup trucks. The measures take effect on February 10 and are considered phase 1 of multi-tiered retaliation strategy by China as was their demonstration in past retaliation measures.</a:t>
            </a:r>
            <a:endParaRPr lang="en-US" sz="1300" b="0" i="0" u="none" strike="noStrike" dirty="0">
              <a:effectLst/>
            </a:endParaRPr>
          </a:p>
          <a:p>
            <a:pPr fontAlgn="base">
              <a:spcAft>
                <a:spcPts val="600"/>
              </a:spcAft>
            </a:pPr>
            <a:endParaRPr lang="en-US" sz="2000" b="1" i="0" u="none" strike="noStrike" dirty="0">
              <a:effectLst/>
            </a:endParaRPr>
          </a:p>
          <a:p>
            <a:pPr fontAlgn="base">
              <a:spcAft>
                <a:spcPts val="600"/>
              </a:spcAft>
            </a:pPr>
            <a:r>
              <a:rPr lang="en-US" sz="2000" b="1" i="0" u="none" strike="noStrike" dirty="0">
                <a:effectLst/>
              </a:rPr>
              <a:t>Mexico</a:t>
            </a:r>
            <a:r>
              <a:rPr lang="en-US" sz="2000" b="0" i="0" u="none" strike="noStrike" dirty="0">
                <a:effectLst/>
              </a:rPr>
              <a:t> has responded with retaliation of tariff and non-tariff measures, which are expected to include retaliatory tariffs of 25% on US goods into Mexico at the expiration of the 30-day deferment period or any time after the imposition of the US additional tariff on Mexico origin products.</a:t>
            </a:r>
          </a:p>
          <a:p>
            <a:pPr fontAlgn="base">
              <a:spcAft>
                <a:spcPts val="600"/>
              </a:spcAft>
            </a:pPr>
            <a:endParaRPr lang="en-US" sz="2000" b="0" i="0" u="none" strike="noStrike" dirty="0">
              <a:effectLst/>
            </a:endParaRPr>
          </a:p>
          <a:p>
            <a:pPr fontAlgn="base">
              <a:spcAft>
                <a:spcPts val="600"/>
              </a:spcAft>
            </a:pPr>
            <a:r>
              <a:rPr lang="en-US" sz="2000" b="1" i="0" u="none" strike="noStrike" dirty="0">
                <a:effectLst/>
              </a:rPr>
              <a:t>Canada</a:t>
            </a:r>
            <a:r>
              <a:rPr lang="en-US" sz="2000" b="0" i="0" u="none" strike="noStrike" dirty="0">
                <a:effectLst/>
              </a:rPr>
              <a:t> has already announced retaliatory tariffs list against the US, matching the 25% imposed on his country on US products into Canada. Canada response includes "far-reaching" tariffs to affect 155bn Canadian dollars' worth ($106.6bn; £86bn) of American goods ranging from beer and wine, to household appliances and sporting goods. The Canadian list is a demonstration of first retaliatory response with the possibly of list expansion after the scheduled expiration of the 30- day deferment period or any time after the imposition of the US additional tariff on Canada origin products.</a:t>
            </a:r>
          </a:p>
          <a:p>
            <a:pPr fontAlgn="base">
              <a:spcAft>
                <a:spcPts val="600"/>
              </a:spcAft>
            </a:pPr>
            <a:endParaRPr lang="en-US" sz="2000" dirty="0"/>
          </a:p>
        </p:txBody>
      </p:sp>
      <p:cxnSp>
        <p:nvCxnSpPr>
          <p:cNvPr id="2061" name="Straight Connector 2060">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3009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74F64F8-1FAB-86FE-4F90-A33D275E15E1}"/>
            </a:ext>
          </a:extLst>
        </p:cNvPr>
        <p:cNvGrpSpPr/>
        <p:nvPr/>
      </p:nvGrpSpPr>
      <p:grpSpPr>
        <a:xfrm>
          <a:off x="0" y="0"/>
          <a:ext cx="0" cy="0"/>
          <a:chOff x="0" y="0"/>
          <a:chExt cx="0" cy="0"/>
        </a:xfrm>
      </p:grpSpPr>
      <p:sp useBgFill="1">
        <p:nvSpPr>
          <p:cNvPr id="38" name="Slide Background">
            <a:extLst>
              <a:ext uri="{FF2B5EF4-FFF2-40B4-BE49-F238E27FC236}">
                <a16:creationId xmlns:a16="http://schemas.microsoft.com/office/drawing/2014/main" id="{5105D448-4A6C-48A3-8C3C-71AF58F3E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9">
            <a:extLst>
              <a:ext uri="{FF2B5EF4-FFF2-40B4-BE49-F238E27FC236}">
                <a16:creationId xmlns:a16="http://schemas.microsoft.com/office/drawing/2014/main" id="{4025579F-C5D8-43BE-AF84-3E66A482C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2544415"/>
          </a:xfrm>
          <a:prstGeom prst="rect">
            <a:avLst/>
          </a:prstGeom>
          <a:ln>
            <a:noFill/>
          </a:ln>
          <a:effectLst>
            <a:outerShdw blurRad="190500" dist="1270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5142A6-EF6B-7716-D6E5-ECAE34F1372F}"/>
              </a:ext>
            </a:extLst>
          </p:cNvPr>
          <p:cNvSpPr>
            <a:spLocks noGrp="1"/>
          </p:cNvSpPr>
          <p:nvPr>
            <p:ph type="title"/>
          </p:nvPr>
        </p:nvSpPr>
        <p:spPr>
          <a:xfrm>
            <a:off x="761801" y="858982"/>
            <a:ext cx="9589765" cy="1432273"/>
          </a:xfrm>
        </p:spPr>
        <p:txBody>
          <a:bodyPr>
            <a:normAutofit/>
          </a:bodyPr>
          <a:lstStyle/>
          <a:p>
            <a:pPr>
              <a:lnSpc>
                <a:spcPct val="90000"/>
              </a:lnSpc>
            </a:pPr>
            <a:r>
              <a:rPr lang="en-US" b="1" dirty="0"/>
              <a:t>Pending Tariff Amendment  Updates targeted for April 2025</a:t>
            </a:r>
            <a:endParaRPr lang="en-US" b="1"/>
          </a:p>
        </p:txBody>
      </p:sp>
      <p:sp>
        <p:nvSpPr>
          <p:cNvPr id="4" name="Footer Placeholder 3">
            <a:extLst>
              <a:ext uri="{FF2B5EF4-FFF2-40B4-BE49-F238E27FC236}">
                <a16:creationId xmlns:a16="http://schemas.microsoft.com/office/drawing/2014/main" id="{967DBE24-F4E7-3632-3AB2-2FEE1BC87AFE}"/>
              </a:ext>
            </a:extLst>
          </p:cNvPr>
          <p:cNvSpPr>
            <a:spLocks noGrp="1"/>
          </p:cNvSpPr>
          <p:nvPr>
            <p:ph type="ftr" sz="quarter" idx="11"/>
          </p:nvPr>
        </p:nvSpPr>
        <p:spPr>
          <a:xfrm>
            <a:off x="332481" y="236199"/>
            <a:ext cx="4114800" cy="365125"/>
          </a:xfrm>
        </p:spPr>
        <p:txBody>
          <a:bodyPr>
            <a:normAutofit/>
          </a:bodyPr>
          <a:lstStyle/>
          <a:p>
            <a:pPr>
              <a:spcAft>
                <a:spcPts val="600"/>
              </a:spcAft>
            </a:pPr>
            <a:r>
              <a:rPr lang="en-US"/>
              <a:t>Tariffs and Trade Compliance Update 031225</a:t>
            </a:r>
          </a:p>
        </p:txBody>
      </p:sp>
      <p:sp>
        <p:nvSpPr>
          <p:cNvPr id="6" name="Slide Number Placeholder 5">
            <a:extLst>
              <a:ext uri="{FF2B5EF4-FFF2-40B4-BE49-F238E27FC236}">
                <a16:creationId xmlns:a16="http://schemas.microsoft.com/office/drawing/2014/main" id="{C21D503B-C383-F8A4-DEE9-F0AC6042CEF3}"/>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8</a:t>
            </a:fld>
            <a:endParaRPr lang="en-US"/>
          </a:p>
        </p:txBody>
      </p:sp>
      <p:cxnSp>
        <p:nvCxnSpPr>
          <p:cNvPr id="42" name="Straight Connector 41">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5" name="Content Placeholder 2">
            <a:extLst>
              <a:ext uri="{FF2B5EF4-FFF2-40B4-BE49-F238E27FC236}">
                <a16:creationId xmlns:a16="http://schemas.microsoft.com/office/drawing/2014/main" id="{E4960174-2427-7538-4AAF-E92DEA926A5C}"/>
              </a:ext>
            </a:extLst>
          </p:cNvPr>
          <p:cNvGraphicFramePr>
            <a:graphicFrameLocks noGrp="1"/>
          </p:cNvGraphicFramePr>
          <p:nvPr>
            <p:ph idx="1"/>
            <p:extLst>
              <p:ext uri="{D42A27DB-BD31-4B8C-83A1-F6EECF244321}">
                <p14:modId xmlns:p14="http://schemas.microsoft.com/office/powerpoint/2010/main" val="3918191119"/>
              </p:ext>
            </p:extLst>
          </p:nvPr>
        </p:nvGraphicFramePr>
        <p:xfrm>
          <a:off x="762000" y="2749550"/>
          <a:ext cx="10380663" cy="3262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8274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Slide Background">
            <a:extLst>
              <a:ext uri="{FF2B5EF4-FFF2-40B4-BE49-F238E27FC236}">
                <a16:creationId xmlns:a16="http://schemas.microsoft.com/office/drawing/2014/main" id="{924D84CD-5280-4B52-B96E-8EDAA2B20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8" name="Rectangle 67">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641378"/>
          </a:xfrm>
          <a:prstGeom prst="rect">
            <a:avLst/>
          </a:prstGeom>
          <a:ln>
            <a:noFill/>
          </a:ln>
          <a:effectLst>
            <a:outerShdw blurRad="114300" dist="63500" dir="5460000" sx="95000" sy="95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264E6E0-DBAD-7658-3EF8-2697C846BA0B}"/>
              </a:ext>
            </a:extLst>
          </p:cNvPr>
          <p:cNvSpPr>
            <a:spLocks noGrp="1"/>
          </p:cNvSpPr>
          <p:nvPr>
            <p:ph type="title"/>
          </p:nvPr>
        </p:nvSpPr>
        <p:spPr>
          <a:xfrm>
            <a:off x="761801" y="296712"/>
            <a:ext cx="9906199" cy="1157242"/>
          </a:xfrm>
        </p:spPr>
        <p:txBody>
          <a:bodyPr>
            <a:normAutofit/>
          </a:bodyPr>
          <a:lstStyle/>
          <a:p>
            <a:pPr algn="ctr"/>
            <a:r>
              <a:rPr lang="en-US" sz="4100"/>
              <a:t>USMCA Exemption Deferred Amendments</a:t>
            </a:r>
          </a:p>
        </p:txBody>
      </p:sp>
      <p:sp>
        <p:nvSpPr>
          <p:cNvPr id="6" name="Slide Number Placeholder 5">
            <a:extLst>
              <a:ext uri="{FF2B5EF4-FFF2-40B4-BE49-F238E27FC236}">
                <a16:creationId xmlns:a16="http://schemas.microsoft.com/office/drawing/2014/main" id="{98CED5CD-5B1E-4393-42E1-6957A82520F5}"/>
              </a:ext>
            </a:extLst>
          </p:cNvPr>
          <p:cNvSpPr>
            <a:spLocks noGrp="1"/>
          </p:cNvSpPr>
          <p:nvPr>
            <p:ph type="sldNum" sz="quarter" idx="12"/>
          </p:nvPr>
        </p:nvSpPr>
        <p:spPr>
          <a:xfrm>
            <a:off x="11289782" y="235881"/>
            <a:ext cx="756746" cy="365760"/>
          </a:xfrm>
        </p:spPr>
        <p:txBody>
          <a:bodyPr>
            <a:normAutofit/>
          </a:bodyPr>
          <a:lstStyle/>
          <a:p>
            <a:pPr>
              <a:spcAft>
                <a:spcPts val="600"/>
              </a:spcAft>
            </a:pPr>
            <a:fld id="{B4A918BC-4D43-4B42-B3C0-E7EBE25E6AF0}" type="slidenum">
              <a:rPr lang="en-US" smtClean="0"/>
              <a:pPr>
                <a:spcAft>
                  <a:spcPts val="600"/>
                </a:spcAft>
              </a:pPr>
              <a:t>9</a:t>
            </a:fld>
            <a:endParaRPr lang="en-US"/>
          </a:p>
        </p:txBody>
      </p:sp>
      <p:sp>
        <p:nvSpPr>
          <p:cNvPr id="4" name="Footer Placeholder 3">
            <a:extLst>
              <a:ext uri="{FF2B5EF4-FFF2-40B4-BE49-F238E27FC236}">
                <a16:creationId xmlns:a16="http://schemas.microsoft.com/office/drawing/2014/main" id="{5EF7CE26-A7ED-B4E9-F776-37355DF902F2}"/>
              </a:ext>
            </a:extLst>
          </p:cNvPr>
          <p:cNvSpPr>
            <a:spLocks noGrp="1"/>
          </p:cNvSpPr>
          <p:nvPr>
            <p:ph type="ftr" sz="quarter" idx="11"/>
          </p:nvPr>
        </p:nvSpPr>
        <p:spPr>
          <a:xfrm>
            <a:off x="332481" y="6240079"/>
            <a:ext cx="4114800" cy="365125"/>
          </a:xfrm>
        </p:spPr>
        <p:txBody>
          <a:bodyPr>
            <a:normAutofit/>
          </a:bodyPr>
          <a:lstStyle/>
          <a:p>
            <a:pPr>
              <a:spcAft>
                <a:spcPts val="600"/>
              </a:spcAft>
            </a:pPr>
            <a:r>
              <a:rPr lang="en-US"/>
              <a:t>Tariffs and Trade Compliance Update 031225</a:t>
            </a:r>
          </a:p>
        </p:txBody>
      </p:sp>
      <p:cxnSp>
        <p:nvCxnSpPr>
          <p:cNvPr id="69" name="Straight Connector 68">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48754102-2C0D-674C-D06F-815097E199DA}"/>
              </a:ext>
            </a:extLst>
          </p:cNvPr>
          <p:cNvGraphicFramePr>
            <a:graphicFrameLocks noGrp="1"/>
          </p:cNvGraphicFramePr>
          <p:nvPr>
            <p:ph idx="1"/>
            <p:extLst>
              <p:ext uri="{D42A27DB-BD31-4B8C-83A1-F6EECF244321}">
                <p14:modId xmlns:p14="http://schemas.microsoft.com/office/powerpoint/2010/main" val="786651310"/>
              </p:ext>
            </p:extLst>
          </p:nvPr>
        </p:nvGraphicFramePr>
        <p:xfrm>
          <a:off x="762000" y="1929788"/>
          <a:ext cx="9906000" cy="4082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1353"/>
      </p:ext>
    </p:extLst>
  </p:cSld>
  <p:clrMapOvr>
    <a:masterClrMapping/>
  </p:clrMapOvr>
</p:sld>
</file>

<file path=ppt/theme/theme1.xml><?xml version="1.0" encoding="utf-8"?>
<a:theme xmlns:a="http://schemas.openxmlformats.org/drawingml/2006/main" name="BevelVTI">
  <a:themeElements>
    <a:clrScheme name="AnalogousFromLightSeedRightStep">
      <a:dk1>
        <a:srgbClr val="000000"/>
      </a:dk1>
      <a:lt1>
        <a:srgbClr val="FFFFFF"/>
      </a:lt1>
      <a:dk2>
        <a:srgbClr val="243141"/>
      </a:dk2>
      <a:lt2>
        <a:srgbClr val="E2E3E8"/>
      </a:lt2>
      <a:accent1>
        <a:srgbClr val="AAA180"/>
      </a:accent1>
      <a:accent2>
        <a:srgbClr val="9CA671"/>
      </a:accent2>
      <a:accent3>
        <a:srgbClr val="8FA880"/>
      </a:accent3>
      <a:accent4>
        <a:srgbClr val="76AD78"/>
      </a:accent4>
      <a:accent5>
        <a:srgbClr val="81AB94"/>
      </a:accent5>
      <a:accent6>
        <a:srgbClr val="74AAA2"/>
      </a:accent6>
      <a:hlink>
        <a:srgbClr val="6978AE"/>
      </a:hlink>
      <a:folHlink>
        <a:srgbClr val="7F7F7F"/>
      </a:folHlink>
    </a:clrScheme>
    <a:fontScheme name="Custom 53">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velVTI" id="{C9E5F598-602B-46C1-AA16-073CEB959654}" vid="{2AE1FD39-65AD-4D34-93E9-C7019D0ECB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6678</TotalTime>
  <Words>2387</Words>
  <Application>Microsoft Office PowerPoint</Application>
  <PresentationFormat>Widescreen</PresentationFormat>
  <Paragraphs>142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Arial</vt:lpstr>
      <vt:lpstr>Bierstadt</vt:lpstr>
      <vt:lpstr>cnn_sans_display</vt:lpstr>
      <vt:lpstr>BevelVTI</vt:lpstr>
      <vt:lpstr>New Tariffs Regarding US Imports Update</vt:lpstr>
      <vt:lpstr>New Tariffs Update Announcement</vt:lpstr>
      <vt:lpstr>New Tax  Overview and Clarification of Events Explanations</vt:lpstr>
      <vt:lpstr>Aluminum and Steel 232 Increase to 25%</vt:lpstr>
      <vt:lpstr>Pharmaceutical, Chips and Autos New 25% Tax April 2, 2025</vt:lpstr>
      <vt:lpstr>Reciprocal New Global Tax</vt:lpstr>
      <vt:lpstr>Retaliation Actions of Targeted Countries</vt:lpstr>
      <vt:lpstr>Pending Tariff Amendment  Updates targeted for April 2025</vt:lpstr>
      <vt:lpstr>USMCA Exemption Deferred Amendments</vt:lpstr>
      <vt:lpstr> China 301 Amendment- New Tariffs-Universal Considerations</vt:lpstr>
      <vt:lpstr>New Port Fees for China Owned Vessels</vt:lpstr>
      <vt:lpstr>De Minimis Remains an Option for US imports regardless of Country of Origin</vt:lpstr>
      <vt:lpstr>Duty Drawback Privileges Disallowed for New Tariffs</vt:lpstr>
      <vt:lpstr>Universal Tax Implementation Overview</vt:lpstr>
      <vt:lpstr>External Revenue Service</vt:lpstr>
      <vt:lpstr>Diligence of Corporate Financial Risk Monitoring-Forecast and Contingency Planning</vt:lpstr>
      <vt:lpstr>Response Strategies and Planning</vt:lpstr>
      <vt:lpstr>Contact us 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Rennie Alston</dc:creator>
  <cp:lastModifiedBy>Rennie Alston</cp:lastModifiedBy>
  <cp:revision>23</cp:revision>
  <dcterms:created xsi:type="dcterms:W3CDTF">2025-01-17T16:58:28Z</dcterms:created>
  <dcterms:modified xsi:type="dcterms:W3CDTF">2025-03-12T12:42:35Z</dcterms:modified>
</cp:coreProperties>
</file>