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4" r:id="rId4"/>
  </p:sldMasterIdLst>
  <p:notesMasterIdLst>
    <p:notesMasterId r:id="rId47"/>
  </p:notesMasterIdLst>
  <p:handoutMasterIdLst>
    <p:handoutMasterId r:id="rId48"/>
  </p:handoutMasterIdLst>
  <p:sldIdLst>
    <p:sldId id="295" r:id="rId5"/>
    <p:sldId id="304" r:id="rId6"/>
    <p:sldId id="320" r:id="rId7"/>
    <p:sldId id="321" r:id="rId8"/>
    <p:sldId id="322" r:id="rId9"/>
    <p:sldId id="296" r:id="rId10"/>
    <p:sldId id="285" r:id="rId11"/>
    <p:sldId id="306" r:id="rId12"/>
    <p:sldId id="307" r:id="rId13"/>
    <p:sldId id="308" r:id="rId14"/>
    <p:sldId id="340" r:id="rId15"/>
    <p:sldId id="342" r:id="rId16"/>
    <p:sldId id="309" r:id="rId17"/>
    <p:sldId id="332" r:id="rId18"/>
    <p:sldId id="333" r:id="rId19"/>
    <p:sldId id="330" r:id="rId20"/>
    <p:sldId id="338" r:id="rId21"/>
    <p:sldId id="336" r:id="rId22"/>
    <p:sldId id="334" r:id="rId23"/>
    <p:sldId id="335" r:id="rId24"/>
    <p:sldId id="350" r:id="rId25"/>
    <p:sldId id="311" r:id="rId26"/>
    <p:sldId id="312" r:id="rId27"/>
    <p:sldId id="313" r:id="rId28"/>
    <p:sldId id="314" r:id="rId29"/>
    <p:sldId id="315" r:id="rId30"/>
    <p:sldId id="316" r:id="rId31"/>
    <p:sldId id="317" r:id="rId32"/>
    <p:sldId id="351" r:id="rId33"/>
    <p:sldId id="318" r:id="rId34"/>
    <p:sldId id="323" r:id="rId35"/>
    <p:sldId id="349" r:id="rId36"/>
    <p:sldId id="324" r:id="rId37"/>
    <p:sldId id="344" r:id="rId38"/>
    <p:sldId id="325" r:id="rId39"/>
    <p:sldId id="352" r:id="rId40"/>
    <p:sldId id="326" r:id="rId41"/>
    <p:sldId id="305" r:id="rId42"/>
    <p:sldId id="345" r:id="rId43"/>
    <p:sldId id="346" r:id="rId44"/>
    <p:sldId id="347" r:id="rId45"/>
    <p:sldId id="26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9E040A-0643-4CF0-AD39-E60692CB55D0}" v="470" dt="2025-04-12T13:18:21.809"/>
  </p1510:revLst>
</p1510:revInfo>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293" autoAdjust="0"/>
  </p:normalViewPr>
  <p:slideViewPr>
    <p:cSldViewPr snapToGrid="0">
      <p:cViewPr varScale="1">
        <p:scale>
          <a:sx n="66" d="100"/>
          <a:sy n="66" d="100"/>
        </p:scale>
        <p:origin x="42" y="690"/>
      </p:cViewPr>
      <p:guideLst/>
    </p:cSldViewPr>
  </p:slideViewPr>
  <p:outlineViewPr>
    <p:cViewPr>
      <p:scale>
        <a:sx n="33" d="100"/>
        <a:sy n="33" d="100"/>
      </p:scale>
      <p:origin x="0" y="-489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FCBF9-AA28-4C55-87F9-6ABF315782F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A3A2487-1F9E-4829-B3BE-81A05BB98478}">
      <dgm:prSet/>
      <dgm:spPr/>
      <dgm:t>
        <a:bodyPr/>
        <a:lstStyle/>
        <a:p>
          <a:r>
            <a:rPr lang="en-US" dirty="0"/>
            <a:t>Liberation Day New Tariffs </a:t>
          </a:r>
        </a:p>
      </dgm:t>
    </dgm:pt>
    <dgm:pt modelId="{922BE921-8346-4851-8170-8DD14215AC40}" type="parTrans" cxnId="{44F9D5EA-B951-4B55-A89E-0BDAD48A618A}">
      <dgm:prSet/>
      <dgm:spPr/>
      <dgm:t>
        <a:bodyPr/>
        <a:lstStyle/>
        <a:p>
          <a:endParaRPr lang="en-US"/>
        </a:p>
      </dgm:t>
    </dgm:pt>
    <dgm:pt modelId="{00879F39-3781-454B-BCEC-A959D0F2394D}" type="sibTrans" cxnId="{44F9D5EA-B951-4B55-A89E-0BDAD48A618A}">
      <dgm:prSet/>
      <dgm:spPr/>
      <dgm:t>
        <a:bodyPr/>
        <a:lstStyle/>
        <a:p>
          <a:endParaRPr lang="en-US"/>
        </a:p>
      </dgm:t>
    </dgm:pt>
    <dgm:pt modelId="{96CFE5B6-BC2E-401C-91A5-89735504D759}">
      <dgm:prSet/>
      <dgm:spPr/>
      <dgm:t>
        <a:bodyPr/>
        <a:lstStyle/>
        <a:p>
          <a:r>
            <a:rPr lang="en-US" dirty="0"/>
            <a:t>Implementation and Rates Explanations</a:t>
          </a:r>
        </a:p>
      </dgm:t>
    </dgm:pt>
    <dgm:pt modelId="{7B6DA51A-38B2-4989-BE84-5D36E3DAF453}" type="parTrans" cxnId="{C2FC6D3F-AA0D-4C57-BA1E-28D9608E7ED4}">
      <dgm:prSet/>
      <dgm:spPr/>
      <dgm:t>
        <a:bodyPr/>
        <a:lstStyle/>
        <a:p>
          <a:endParaRPr lang="en-US"/>
        </a:p>
      </dgm:t>
    </dgm:pt>
    <dgm:pt modelId="{50913761-A40D-49C8-B6BA-B5C277F15BAB}" type="sibTrans" cxnId="{C2FC6D3F-AA0D-4C57-BA1E-28D9608E7ED4}">
      <dgm:prSet/>
      <dgm:spPr/>
      <dgm:t>
        <a:bodyPr/>
        <a:lstStyle/>
        <a:p>
          <a:endParaRPr lang="en-US"/>
        </a:p>
      </dgm:t>
    </dgm:pt>
    <dgm:pt modelId="{321706C7-CA05-4FCC-B9C6-04D90D1DBA18}">
      <dgm:prSet/>
      <dgm:spPr/>
      <dgm:t>
        <a:bodyPr/>
        <a:lstStyle/>
        <a:p>
          <a:r>
            <a:rPr lang="en-US"/>
            <a:t>Rate Stacking Explanations</a:t>
          </a:r>
        </a:p>
      </dgm:t>
    </dgm:pt>
    <dgm:pt modelId="{242E9ACB-6DA7-4988-A493-5A1C3165B82D}" type="parTrans" cxnId="{B7540E60-2C56-481D-9E93-2CC48FF0FB85}">
      <dgm:prSet/>
      <dgm:spPr/>
      <dgm:t>
        <a:bodyPr/>
        <a:lstStyle/>
        <a:p>
          <a:endParaRPr lang="en-US"/>
        </a:p>
      </dgm:t>
    </dgm:pt>
    <dgm:pt modelId="{DE9941CE-53F7-4C73-93B4-61E3EDBFD4DA}" type="sibTrans" cxnId="{B7540E60-2C56-481D-9E93-2CC48FF0FB85}">
      <dgm:prSet/>
      <dgm:spPr/>
      <dgm:t>
        <a:bodyPr/>
        <a:lstStyle/>
        <a:p>
          <a:endParaRPr lang="en-US"/>
        </a:p>
      </dgm:t>
    </dgm:pt>
    <dgm:pt modelId="{A769E235-6DFD-4390-9F14-F0A3537114C4}">
      <dgm:prSet/>
      <dgm:spPr/>
      <dgm:t>
        <a:bodyPr/>
        <a:lstStyle/>
        <a:p>
          <a:r>
            <a:rPr lang="en-US"/>
            <a:t>Retaliatory Tax Annex 1, 2 and 3 overview</a:t>
          </a:r>
        </a:p>
      </dgm:t>
    </dgm:pt>
    <dgm:pt modelId="{2D9645E6-71BC-4FE8-8102-8A527932262A}" type="parTrans" cxnId="{6E3A7B1C-4B26-48DE-A8B0-9F83DE53E562}">
      <dgm:prSet/>
      <dgm:spPr/>
      <dgm:t>
        <a:bodyPr/>
        <a:lstStyle/>
        <a:p>
          <a:endParaRPr lang="en-US"/>
        </a:p>
      </dgm:t>
    </dgm:pt>
    <dgm:pt modelId="{92C6585E-0110-4566-8B55-A047CE8A1C95}" type="sibTrans" cxnId="{6E3A7B1C-4B26-48DE-A8B0-9F83DE53E562}">
      <dgm:prSet/>
      <dgm:spPr/>
      <dgm:t>
        <a:bodyPr/>
        <a:lstStyle/>
        <a:p>
          <a:endParaRPr lang="en-US"/>
        </a:p>
      </dgm:t>
    </dgm:pt>
    <dgm:pt modelId="{B11E6945-C47B-4FB4-9BFE-345B51E8CEE7}">
      <dgm:prSet/>
      <dgm:spPr/>
      <dgm:t>
        <a:bodyPr/>
        <a:lstStyle/>
        <a:p>
          <a:r>
            <a:rPr lang="en-US"/>
            <a:t>Inclusions vs Exceptions</a:t>
          </a:r>
        </a:p>
      </dgm:t>
    </dgm:pt>
    <dgm:pt modelId="{23694743-8EFA-4236-8761-502AA72CCF03}" type="parTrans" cxnId="{FDE04B10-1A77-40CF-B9DE-264F89602F88}">
      <dgm:prSet/>
      <dgm:spPr/>
      <dgm:t>
        <a:bodyPr/>
        <a:lstStyle/>
        <a:p>
          <a:endParaRPr lang="en-US"/>
        </a:p>
      </dgm:t>
    </dgm:pt>
    <dgm:pt modelId="{8252B373-A69E-4F9F-9E78-5EF62D490A4C}" type="sibTrans" cxnId="{FDE04B10-1A77-40CF-B9DE-264F89602F88}">
      <dgm:prSet/>
      <dgm:spPr/>
      <dgm:t>
        <a:bodyPr/>
        <a:lstStyle/>
        <a:p>
          <a:endParaRPr lang="en-US"/>
        </a:p>
      </dgm:t>
    </dgm:pt>
    <dgm:pt modelId="{4101FF00-E349-4E8A-8B34-2F63A793B0DE}">
      <dgm:prSet/>
      <dgm:spPr/>
      <dgm:t>
        <a:bodyPr/>
        <a:lstStyle/>
        <a:p>
          <a:r>
            <a:rPr lang="en-US"/>
            <a:t>De Minimis Update</a:t>
          </a:r>
        </a:p>
      </dgm:t>
    </dgm:pt>
    <dgm:pt modelId="{C366A202-CFA2-4FBA-9B5E-9390D33D254C}" type="parTrans" cxnId="{CC3C3F98-5B02-4EF7-802E-D1962D6CBEC8}">
      <dgm:prSet/>
      <dgm:spPr/>
      <dgm:t>
        <a:bodyPr/>
        <a:lstStyle/>
        <a:p>
          <a:endParaRPr lang="en-US"/>
        </a:p>
      </dgm:t>
    </dgm:pt>
    <dgm:pt modelId="{93627524-C211-4FE7-8E38-AFEB8C692B5D}" type="sibTrans" cxnId="{CC3C3F98-5B02-4EF7-802E-D1962D6CBEC8}">
      <dgm:prSet/>
      <dgm:spPr/>
      <dgm:t>
        <a:bodyPr/>
        <a:lstStyle/>
        <a:p>
          <a:endParaRPr lang="en-US"/>
        </a:p>
      </dgm:t>
    </dgm:pt>
    <dgm:pt modelId="{CB6B502A-1B17-48DA-ACAF-B11BF013807F}">
      <dgm:prSet/>
      <dgm:spPr/>
      <dgm:t>
        <a:bodyPr/>
        <a:lstStyle/>
        <a:p>
          <a:r>
            <a:rPr lang="en-US"/>
            <a:t>China Review</a:t>
          </a:r>
        </a:p>
      </dgm:t>
    </dgm:pt>
    <dgm:pt modelId="{FD6076F2-F0F2-4118-B44D-3AA9B5353001}" type="parTrans" cxnId="{17D2BEC9-BF3F-4B77-A8D7-0D0E4B6F5EDC}">
      <dgm:prSet/>
      <dgm:spPr/>
      <dgm:t>
        <a:bodyPr/>
        <a:lstStyle/>
        <a:p>
          <a:endParaRPr lang="en-US"/>
        </a:p>
      </dgm:t>
    </dgm:pt>
    <dgm:pt modelId="{2E007292-608A-4A15-8A99-3DFD6A3D76A9}" type="sibTrans" cxnId="{17D2BEC9-BF3F-4B77-A8D7-0D0E4B6F5EDC}">
      <dgm:prSet/>
      <dgm:spPr/>
      <dgm:t>
        <a:bodyPr/>
        <a:lstStyle/>
        <a:p>
          <a:endParaRPr lang="en-US"/>
        </a:p>
      </dgm:t>
    </dgm:pt>
    <dgm:pt modelId="{A05F0A55-E6C4-4EEE-BF7C-98BFBFAB4E52}">
      <dgm:prSet/>
      <dgm:spPr/>
      <dgm:t>
        <a:bodyPr/>
        <a:lstStyle/>
        <a:p>
          <a:r>
            <a:rPr lang="en-US"/>
            <a:t>Canada/Mexico/USMCA Review</a:t>
          </a:r>
        </a:p>
      </dgm:t>
    </dgm:pt>
    <dgm:pt modelId="{EE8E4BF8-9B93-4572-B1D8-D3EA7BC8BB8E}" type="parTrans" cxnId="{888F06CC-FBF3-4CDF-A134-017229335244}">
      <dgm:prSet/>
      <dgm:spPr/>
      <dgm:t>
        <a:bodyPr/>
        <a:lstStyle/>
        <a:p>
          <a:endParaRPr lang="en-US"/>
        </a:p>
      </dgm:t>
    </dgm:pt>
    <dgm:pt modelId="{621777B0-52DE-4E6D-85E2-679B120F47BA}" type="sibTrans" cxnId="{888F06CC-FBF3-4CDF-A134-017229335244}">
      <dgm:prSet/>
      <dgm:spPr/>
      <dgm:t>
        <a:bodyPr/>
        <a:lstStyle/>
        <a:p>
          <a:endParaRPr lang="en-US"/>
        </a:p>
      </dgm:t>
    </dgm:pt>
    <dgm:pt modelId="{69029AA0-D187-47AC-BC0B-BE76A44F39BF}">
      <dgm:prSet/>
      <dgm:spPr/>
      <dgm:t>
        <a:bodyPr/>
        <a:lstStyle/>
        <a:p>
          <a:r>
            <a:rPr lang="en-US"/>
            <a:t>Compliance Attention to Detail</a:t>
          </a:r>
        </a:p>
      </dgm:t>
    </dgm:pt>
    <dgm:pt modelId="{A1F8D7B3-39DF-4C5B-833F-78125BED909C}" type="parTrans" cxnId="{B968C60F-CD75-4921-9B87-AE1082C4412E}">
      <dgm:prSet/>
      <dgm:spPr/>
      <dgm:t>
        <a:bodyPr/>
        <a:lstStyle/>
        <a:p>
          <a:endParaRPr lang="en-US"/>
        </a:p>
      </dgm:t>
    </dgm:pt>
    <dgm:pt modelId="{59343BBB-6393-471E-83DE-A682BB6176DF}" type="sibTrans" cxnId="{B968C60F-CD75-4921-9B87-AE1082C4412E}">
      <dgm:prSet/>
      <dgm:spPr/>
      <dgm:t>
        <a:bodyPr/>
        <a:lstStyle/>
        <a:p>
          <a:endParaRPr lang="en-US"/>
        </a:p>
      </dgm:t>
    </dgm:pt>
    <dgm:pt modelId="{FEECB75A-4657-4C6A-841B-BD5DF6E23680}">
      <dgm:prSet/>
      <dgm:spPr/>
      <dgm:t>
        <a:bodyPr/>
        <a:lstStyle/>
        <a:p>
          <a:r>
            <a:rPr lang="en-US"/>
            <a:t>Business Sustainability Response and Options for Relief</a:t>
          </a:r>
        </a:p>
      </dgm:t>
    </dgm:pt>
    <dgm:pt modelId="{C2E89166-DBA3-440C-AB4B-55FB0B439951}" type="parTrans" cxnId="{8C9CB19A-20EE-4C08-8D7D-A4E475BB2768}">
      <dgm:prSet/>
      <dgm:spPr/>
      <dgm:t>
        <a:bodyPr/>
        <a:lstStyle/>
        <a:p>
          <a:endParaRPr lang="en-US"/>
        </a:p>
      </dgm:t>
    </dgm:pt>
    <dgm:pt modelId="{6B5227C4-45FB-4DC9-B748-2663B28E4E4D}" type="sibTrans" cxnId="{8C9CB19A-20EE-4C08-8D7D-A4E475BB2768}">
      <dgm:prSet/>
      <dgm:spPr/>
      <dgm:t>
        <a:bodyPr/>
        <a:lstStyle/>
        <a:p>
          <a:endParaRPr lang="en-US"/>
        </a:p>
      </dgm:t>
    </dgm:pt>
    <dgm:pt modelId="{FED55612-CAF5-4836-BF63-20255B462702}" type="pres">
      <dgm:prSet presAssocID="{B1EFCBF9-AA28-4C55-87F9-6ABF315782F1}" presName="linear" presStyleCnt="0">
        <dgm:presLayoutVars>
          <dgm:animLvl val="lvl"/>
          <dgm:resizeHandles val="exact"/>
        </dgm:presLayoutVars>
      </dgm:prSet>
      <dgm:spPr/>
    </dgm:pt>
    <dgm:pt modelId="{6CD6847A-6775-4581-87DC-A8938F88B64E}" type="pres">
      <dgm:prSet presAssocID="{4A3A2487-1F9E-4829-B3BE-81A05BB98478}" presName="parentText" presStyleLbl="node1" presStyleIdx="0" presStyleCnt="10">
        <dgm:presLayoutVars>
          <dgm:chMax val="0"/>
          <dgm:bulletEnabled val="1"/>
        </dgm:presLayoutVars>
      </dgm:prSet>
      <dgm:spPr/>
    </dgm:pt>
    <dgm:pt modelId="{496E7D95-70A0-44C2-A9D0-6B87482BF338}" type="pres">
      <dgm:prSet presAssocID="{00879F39-3781-454B-BCEC-A959D0F2394D}" presName="spacer" presStyleCnt="0"/>
      <dgm:spPr/>
    </dgm:pt>
    <dgm:pt modelId="{2C7AEAEF-02FF-4661-8FEA-58577932CCA9}" type="pres">
      <dgm:prSet presAssocID="{96CFE5B6-BC2E-401C-91A5-89735504D759}" presName="parentText" presStyleLbl="node1" presStyleIdx="1" presStyleCnt="10">
        <dgm:presLayoutVars>
          <dgm:chMax val="0"/>
          <dgm:bulletEnabled val="1"/>
        </dgm:presLayoutVars>
      </dgm:prSet>
      <dgm:spPr/>
    </dgm:pt>
    <dgm:pt modelId="{5F2AE5AD-F631-4FB9-905F-0B6FA4F9AF45}" type="pres">
      <dgm:prSet presAssocID="{50913761-A40D-49C8-B6BA-B5C277F15BAB}" presName="spacer" presStyleCnt="0"/>
      <dgm:spPr/>
    </dgm:pt>
    <dgm:pt modelId="{3DBD6596-092A-4E20-BDC8-2C0918709DCE}" type="pres">
      <dgm:prSet presAssocID="{321706C7-CA05-4FCC-B9C6-04D90D1DBA18}" presName="parentText" presStyleLbl="node1" presStyleIdx="2" presStyleCnt="10">
        <dgm:presLayoutVars>
          <dgm:chMax val="0"/>
          <dgm:bulletEnabled val="1"/>
        </dgm:presLayoutVars>
      </dgm:prSet>
      <dgm:spPr/>
    </dgm:pt>
    <dgm:pt modelId="{DDF12BAA-9C29-4F73-B58D-11B32F13A7D6}" type="pres">
      <dgm:prSet presAssocID="{DE9941CE-53F7-4C73-93B4-61E3EDBFD4DA}" presName="spacer" presStyleCnt="0"/>
      <dgm:spPr/>
    </dgm:pt>
    <dgm:pt modelId="{7C037557-7C89-4763-B01B-805790BC0109}" type="pres">
      <dgm:prSet presAssocID="{A769E235-6DFD-4390-9F14-F0A3537114C4}" presName="parentText" presStyleLbl="node1" presStyleIdx="3" presStyleCnt="10">
        <dgm:presLayoutVars>
          <dgm:chMax val="0"/>
          <dgm:bulletEnabled val="1"/>
        </dgm:presLayoutVars>
      </dgm:prSet>
      <dgm:spPr/>
    </dgm:pt>
    <dgm:pt modelId="{23D85C70-7EBC-424D-AC66-401EEB690E56}" type="pres">
      <dgm:prSet presAssocID="{92C6585E-0110-4566-8B55-A047CE8A1C95}" presName="spacer" presStyleCnt="0"/>
      <dgm:spPr/>
    </dgm:pt>
    <dgm:pt modelId="{1CFBEBB8-EED6-4AD1-8559-A2F7D897D18D}" type="pres">
      <dgm:prSet presAssocID="{B11E6945-C47B-4FB4-9BFE-345B51E8CEE7}" presName="parentText" presStyleLbl="node1" presStyleIdx="4" presStyleCnt="10">
        <dgm:presLayoutVars>
          <dgm:chMax val="0"/>
          <dgm:bulletEnabled val="1"/>
        </dgm:presLayoutVars>
      </dgm:prSet>
      <dgm:spPr/>
    </dgm:pt>
    <dgm:pt modelId="{40B95EA2-FD2B-499C-A0E8-EA404C4504B5}" type="pres">
      <dgm:prSet presAssocID="{8252B373-A69E-4F9F-9E78-5EF62D490A4C}" presName="spacer" presStyleCnt="0"/>
      <dgm:spPr/>
    </dgm:pt>
    <dgm:pt modelId="{6BC1B724-8AD9-43E5-9615-490105DC316A}" type="pres">
      <dgm:prSet presAssocID="{4101FF00-E349-4E8A-8B34-2F63A793B0DE}" presName="parentText" presStyleLbl="node1" presStyleIdx="5" presStyleCnt="10">
        <dgm:presLayoutVars>
          <dgm:chMax val="0"/>
          <dgm:bulletEnabled val="1"/>
        </dgm:presLayoutVars>
      </dgm:prSet>
      <dgm:spPr/>
    </dgm:pt>
    <dgm:pt modelId="{BC32FDA6-B036-43C1-86BD-5A249071C1E7}" type="pres">
      <dgm:prSet presAssocID="{93627524-C211-4FE7-8E38-AFEB8C692B5D}" presName="spacer" presStyleCnt="0"/>
      <dgm:spPr/>
    </dgm:pt>
    <dgm:pt modelId="{8C99BA95-0453-4FFB-BC05-16FCB03226A2}" type="pres">
      <dgm:prSet presAssocID="{CB6B502A-1B17-48DA-ACAF-B11BF013807F}" presName="parentText" presStyleLbl="node1" presStyleIdx="6" presStyleCnt="10">
        <dgm:presLayoutVars>
          <dgm:chMax val="0"/>
          <dgm:bulletEnabled val="1"/>
        </dgm:presLayoutVars>
      </dgm:prSet>
      <dgm:spPr/>
    </dgm:pt>
    <dgm:pt modelId="{A22DCE63-4355-454F-AB98-F592429F7426}" type="pres">
      <dgm:prSet presAssocID="{2E007292-608A-4A15-8A99-3DFD6A3D76A9}" presName="spacer" presStyleCnt="0"/>
      <dgm:spPr/>
    </dgm:pt>
    <dgm:pt modelId="{6C6814AA-5C6C-4FF5-87D4-3960CDBF9793}" type="pres">
      <dgm:prSet presAssocID="{A05F0A55-E6C4-4EEE-BF7C-98BFBFAB4E52}" presName="parentText" presStyleLbl="node1" presStyleIdx="7" presStyleCnt="10">
        <dgm:presLayoutVars>
          <dgm:chMax val="0"/>
          <dgm:bulletEnabled val="1"/>
        </dgm:presLayoutVars>
      </dgm:prSet>
      <dgm:spPr/>
    </dgm:pt>
    <dgm:pt modelId="{5DFB78C4-79A8-4DA0-9A4A-4CF158D99DFC}" type="pres">
      <dgm:prSet presAssocID="{621777B0-52DE-4E6D-85E2-679B120F47BA}" presName="spacer" presStyleCnt="0"/>
      <dgm:spPr/>
    </dgm:pt>
    <dgm:pt modelId="{C2376686-1D62-4A21-9518-EAF05EBA2EBA}" type="pres">
      <dgm:prSet presAssocID="{69029AA0-D187-47AC-BC0B-BE76A44F39BF}" presName="parentText" presStyleLbl="node1" presStyleIdx="8" presStyleCnt="10">
        <dgm:presLayoutVars>
          <dgm:chMax val="0"/>
          <dgm:bulletEnabled val="1"/>
        </dgm:presLayoutVars>
      </dgm:prSet>
      <dgm:spPr/>
    </dgm:pt>
    <dgm:pt modelId="{75E659AC-46A1-4BA9-AD16-CCE6CF3D5E48}" type="pres">
      <dgm:prSet presAssocID="{59343BBB-6393-471E-83DE-A682BB6176DF}" presName="spacer" presStyleCnt="0"/>
      <dgm:spPr/>
    </dgm:pt>
    <dgm:pt modelId="{EA057B85-FB99-40D2-9B9A-C1166B94979C}" type="pres">
      <dgm:prSet presAssocID="{FEECB75A-4657-4C6A-841B-BD5DF6E23680}" presName="parentText" presStyleLbl="node1" presStyleIdx="9" presStyleCnt="10">
        <dgm:presLayoutVars>
          <dgm:chMax val="0"/>
          <dgm:bulletEnabled val="1"/>
        </dgm:presLayoutVars>
      </dgm:prSet>
      <dgm:spPr/>
    </dgm:pt>
  </dgm:ptLst>
  <dgm:cxnLst>
    <dgm:cxn modelId="{B968C60F-CD75-4921-9B87-AE1082C4412E}" srcId="{B1EFCBF9-AA28-4C55-87F9-6ABF315782F1}" destId="{69029AA0-D187-47AC-BC0B-BE76A44F39BF}" srcOrd="8" destOrd="0" parTransId="{A1F8D7B3-39DF-4C5B-833F-78125BED909C}" sibTransId="{59343BBB-6393-471E-83DE-A682BB6176DF}"/>
    <dgm:cxn modelId="{FDE04B10-1A77-40CF-B9DE-264F89602F88}" srcId="{B1EFCBF9-AA28-4C55-87F9-6ABF315782F1}" destId="{B11E6945-C47B-4FB4-9BFE-345B51E8CEE7}" srcOrd="4" destOrd="0" parTransId="{23694743-8EFA-4236-8761-502AA72CCF03}" sibTransId="{8252B373-A69E-4F9F-9E78-5EF62D490A4C}"/>
    <dgm:cxn modelId="{7447F612-51B1-4EC3-B66B-18F63EFC495E}" type="presOf" srcId="{4101FF00-E349-4E8A-8B34-2F63A793B0DE}" destId="{6BC1B724-8AD9-43E5-9615-490105DC316A}" srcOrd="0" destOrd="0" presId="urn:microsoft.com/office/officeart/2005/8/layout/vList2"/>
    <dgm:cxn modelId="{6E3A7B1C-4B26-48DE-A8B0-9F83DE53E562}" srcId="{B1EFCBF9-AA28-4C55-87F9-6ABF315782F1}" destId="{A769E235-6DFD-4390-9F14-F0A3537114C4}" srcOrd="3" destOrd="0" parTransId="{2D9645E6-71BC-4FE8-8102-8A527932262A}" sibTransId="{92C6585E-0110-4566-8B55-A047CE8A1C95}"/>
    <dgm:cxn modelId="{93B63A27-E4B3-467B-A92E-BA93A034FB32}" type="presOf" srcId="{B1EFCBF9-AA28-4C55-87F9-6ABF315782F1}" destId="{FED55612-CAF5-4836-BF63-20255B462702}" srcOrd="0" destOrd="0" presId="urn:microsoft.com/office/officeart/2005/8/layout/vList2"/>
    <dgm:cxn modelId="{D9963D2A-0149-4F82-9A15-DECDA2228C54}" type="presOf" srcId="{A05F0A55-E6C4-4EEE-BF7C-98BFBFAB4E52}" destId="{6C6814AA-5C6C-4FF5-87D4-3960CDBF9793}" srcOrd="0" destOrd="0" presId="urn:microsoft.com/office/officeart/2005/8/layout/vList2"/>
    <dgm:cxn modelId="{B2560A2B-CBCF-4D53-BD3F-5EF4A002DE81}" type="presOf" srcId="{A769E235-6DFD-4390-9F14-F0A3537114C4}" destId="{7C037557-7C89-4763-B01B-805790BC0109}" srcOrd="0" destOrd="0" presId="urn:microsoft.com/office/officeart/2005/8/layout/vList2"/>
    <dgm:cxn modelId="{C2FC6D3F-AA0D-4C57-BA1E-28D9608E7ED4}" srcId="{B1EFCBF9-AA28-4C55-87F9-6ABF315782F1}" destId="{96CFE5B6-BC2E-401C-91A5-89735504D759}" srcOrd="1" destOrd="0" parTransId="{7B6DA51A-38B2-4989-BE84-5D36E3DAF453}" sibTransId="{50913761-A40D-49C8-B6BA-B5C277F15BAB}"/>
    <dgm:cxn modelId="{E8CF5B5D-F6E8-42F6-9819-1A14A9BD5437}" type="presOf" srcId="{321706C7-CA05-4FCC-B9C6-04D90D1DBA18}" destId="{3DBD6596-092A-4E20-BDC8-2C0918709DCE}" srcOrd="0" destOrd="0" presId="urn:microsoft.com/office/officeart/2005/8/layout/vList2"/>
    <dgm:cxn modelId="{B7540E60-2C56-481D-9E93-2CC48FF0FB85}" srcId="{B1EFCBF9-AA28-4C55-87F9-6ABF315782F1}" destId="{321706C7-CA05-4FCC-B9C6-04D90D1DBA18}" srcOrd="2" destOrd="0" parTransId="{242E9ACB-6DA7-4988-A493-5A1C3165B82D}" sibTransId="{DE9941CE-53F7-4C73-93B4-61E3EDBFD4DA}"/>
    <dgm:cxn modelId="{48566F74-39A5-493B-96EE-B173F699DDAB}" type="presOf" srcId="{CB6B502A-1B17-48DA-ACAF-B11BF013807F}" destId="{8C99BA95-0453-4FFB-BC05-16FCB03226A2}" srcOrd="0" destOrd="0" presId="urn:microsoft.com/office/officeart/2005/8/layout/vList2"/>
    <dgm:cxn modelId="{794AD98F-8551-4459-A459-BE0FCD87A71E}" type="presOf" srcId="{69029AA0-D187-47AC-BC0B-BE76A44F39BF}" destId="{C2376686-1D62-4A21-9518-EAF05EBA2EBA}" srcOrd="0" destOrd="0" presId="urn:microsoft.com/office/officeart/2005/8/layout/vList2"/>
    <dgm:cxn modelId="{CC3C3F98-5B02-4EF7-802E-D1962D6CBEC8}" srcId="{B1EFCBF9-AA28-4C55-87F9-6ABF315782F1}" destId="{4101FF00-E349-4E8A-8B34-2F63A793B0DE}" srcOrd="5" destOrd="0" parTransId="{C366A202-CFA2-4FBA-9B5E-9390D33D254C}" sibTransId="{93627524-C211-4FE7-8E38-AFEB8C692B5D}"/>
    <dgm:cxn modelId="{8C9CB19A-20EE-4C08-8D7D-A4E475BB2768}" srcId="{B1EFCBF9-AA28-4C55-87F9-6ABF315782F1}" destId="{FEECB75A-4657-4C6A-841B-BD5DF6E23680}" srcOrd="9" destOrd="0" parTransId="{C2E89166-DBA3-440C-AB4B-55FB0B439951}" sibTransId="{6B5227C4-45FB-4DC9-B748-2663B28E4E4D}"/>
    <dgm:cxn modelId="{3D3D48A9-64CC-4863-B0C7-58DCB5609BAC}" type="presOf" srcId="{B11E6945-C47B-4FB4-9BFE-345B51E8CEE7}" destId="{1CFBEBB8-EED6-4AD1-8559-A2F7D897D18D}" srcOrd="0" destOrd="0" presId="urn:microsoft.com/office/officeart/2005/8/layout/vList2"/>
    <dgm:cxn modelId="{F48741B5-9A66-44B6-88DB-79A1B861A1A6}" type="presOf" srcId="{FEECB75A-4657-4C6A-841B-BD5DF6E23680}" destId="{EA057B85-FB99-40D2-9B9A-C1166B94979C}" srcOrd="0" destOrd="0" presId="urn:microsoft.com/office/officeart/2005/8/layout/vList2"/>
    <dgm:cxn modelId="{174225B7-1F37-4286-B1CC-1DE0246FF8A6}" type="presOf" srcId="{96CFE5B6-BC2E-401C-91A5-89735504D759}" destId="{2C7AEAEF-02FF-4661-8FEA-58577932CCA9}" srcOrd="0" destOrd="0" presId="urn:microsoft.com/office/officeart/2005/8/layout/vList2"/>
    <dgm:cxn modelId="{17D2BEC9-BF3F-4B77-A8D7-0D0E4B6F5EDC}" srcId="{B1EFCBF9-AA28-4C55-87F9-6ABF315782F1}" destId="{CB6B502A-1B17-48DA-ACAF-B11BF013807F}" srcOrd="6" destOrd="0" parTransId="{FD6076F2-F0F2-4118-B44D-3AA9B5353001}" sibTransId="{2E007292-608A-4A15-8A99-3DFD6A3D76A9}"/>
    <dgm:cxn modelId="{888F06CC-FBF3-4CDF-A134-017229335244}" srcId="{B1EFCBF9-AA28-4C55-87F9-6ABF315782F1}" destId="{A05F0A55-E6C4-4EEE-BF7C-98BFBFAB4E52}" srcOrd="7" destOrd="0" parTransId="{EE8E4BF8-9B93-4572-B1D8-D3EA7BC8BB8E}" sibTransId="{621777B0-52DE-4E6D-85E2-679B120F47BA}"/>
    <dgm:cxn modelId="{44F9D5EA-B951-4B55-A89E-0BDAD48A618A}" srcId="{B1EFCBF9-AA28-4C55-87F9-6ABF315782F1}" destId="{4A3A2487-1F9E-4829-B3BE-81A05BB98478}" srcOrd="0" destOrd="0" parTransId="{922BE921-8346-4851-8170-8DD14215AC40}" sibTransId="{00879F39-3781-454B-BCEC-A959D0F2394D}"/>
    <dgm:cxn modelId="{7EE10AF2-67B6-4E35-A0A7-C3458AC1B07E}" type="presOf" srcId="{4A3A2487-1F9E-4829-B3BE-81A05BB98478}" destId="{6CD6847A-6775-4581-87DC-A8938F88B64E}" srcOrd="0" destOrd="0" presId="urn:microsoft.com/office/officeart/2005/8/layout/vList2"/>
    <dgm:cxn modelId="{79A1F029-B18E-4459-91BA-98CA0EB064C5}" type="presParOf" srcId="{FED55612-CAF5-4836-BF63-20255B462702}" destId="{6CD6847A-6775-4581-87DC-A8938F88B64E}" srcOrd="0" destOrd="0" presId="urn:microsoft.com/office/officeart/2005/8/layout/vList2"/>
    <dgm:cxn modelId="{74B6CA63-5576-497D-A317-E9A2CCF1FD73}" type="presParOf" srcId="{FED55612-CAF5-4836-BF63-20255B462702}" destId="{496E7D95-70A0-44C2-A9D0-6B87482BF338}" srcOrd="1" destOrd="0" presId="urn:microsoft.com/office/officeart/2005/8/layout/vList2"/>
    <dgm:cxn modelId="{9D131264-DC59-4476-BDC7-D191846A7868}" type="presParOf" srcId="{FED55612-CAF5-4836-BF63-20255B462702}" destId="{2C7AEAEF-02FF-4661-8FEA-58577932CCA9}" srcOrd="2" destOrd="0" presId="urn:microsoft.com/office/officeart/2005/8/layout/vList2"/>
    <dgm:cxn modelId="{8B715C33-7875-43D0-A9A5-1EE44F08C64D}" type="presParOf" srcId="{FED55612-CAF5-4836-BF63-20255B462702}" destId="{5F2AE5AD-F631-4FB9-905F-0B6FA4F9AF45}" srcOrd="3" destOrd="0" presId="urn:microsoft.com/office/officeart/2005/8/layout/vList2"/>
    <dgm:cxn modelId="{6B875B38-D070-4E17-AD8F-219C0A81BAD2}" type="presParOf" srcId="{FED55612-CAF5-4836-BF63-20255B462702}" destId="{3DBD6596-092A-4E20-BDC8-2C0918709DCE}" srcOrd="4" destOrd="0" presId="urn:microsoft.com/office/officeart/2005/8/layout/vList2"/>
    <dgm:cxn modelId="{D54CF3CE-D89A-4A7A-B9D6-DA8A52F173A1}" type="presParOf" srcId="{FED55612-CAF5-4836-BF63-20255B462702}" destId="{DDF12BAA-9C29-4F73-B58D-11B32F13A7D6}" srcOrd="5" destOrd="0" presId="urn:microsoft.com/office/officeart/2005/8/layout/vList2"/>
    <dgm:cxn modelId="{B583E20C-DB4F-4C25-B96D-3DD6396BCE78}" type="presParOf" srcId="{FED55612-CAF5-4836-BF63-20255B462702}" destId="{7C037557-7C89-4763-B01B-805790BC0109}" srcOrd="6" destOrd="0" presId="urn:microsoft.com/office/officeart/2005/8/layout/vList2"/>
    <dgm:cxn modelId="{A81E5962-63AF-4C43-825E-3FCA0B81C614}" type="presParOf" srcId="{FED55612-CAF5-4836-BF63-20255B462702}" destId="{23D85C70-7EBC-424D-AC66-401EEB690E56}" srcOrd="7" destOrd="0" presId="urn:microsoft.com/office/officeart/2005/8/layout/vList2"/>
    <dgm:cxn modelId="{1653E709-06EE-4DD9-B994-59FEA9A9B27A}" type="presParOf" srcId="{FED55612-CAF5-4836-BF63-20255B462702}" destId="{1CFBEBB8-EED6-4AD1-8559-A2F7D897D18D}" srcOrd="8" destOrd="0" presId="urn:microsoft.com/office/officeart/2005/8/layout/vList2"/>
    <dgm:cxn modelId="{4042CEB7-86A6-4A05-A5EE-9FDDB091A2EC}" type="presParOf" srcId="{FED55612-CAF5-4836-BF63-20255B462702}" destId="{40B95EA2-FD2B-499C-A0E8-EA404C4504B5}" srcOrd="9" destOrd="0" presId="urn:microsoft.com/office/officeart/2005/8/layout/vList2"/>
    <dgm:cxn modelId="{887CFD71-C6DB-4FA2-8D7F-32E189F67C67}" type="presParOf" srcId="{FED55612-CAF5-4836-BF63-20255B462702}" destId="{6BC1B724-8AD9-43E5-9615-490105DC316A}" srcOrd="10" destOrd="0" presId="urn:microsoft.com/office/officeart/2005/8/layout/vList2"/>
    <dgm:cxn modelId="{512B2902-4755-4CAB-BDEA-1436C135A39A}" type="presParOf" srcId="{FED55612-CAF5-4836-BF63-20255B462702}" destId="{BC32FDA6-B036-43C1-86BD-5A249071C1E7}" srcOrd="11" destOrd="0" presId="urn:microsoft.com/office/officeart/2005/8/layout/vList2"/>
    <dgm:cxn modelId="{741166C3-6C65-42D0-9EEC-D662DD150EB0}" type="presParOf" srcId="{FED55612-CAF5-4836-BF63-20255B462702}" destId="{8C99BA95-0453-4FFB-BC05-16FCB03226A2}" srcOrd="12" destOrd="0" presId="urn:microsoft.com/office/officeart/2005/8/layout/vList2"/>
    <dgm:cxn modelId="{C5B11AD5-0353-4876-9E5E-DEFDBDF1D206}" type="presParOf" srcId="{FED55612-CAF5-4836-BF63-20255B462702}" destId="{A22DCE63-4355-454F-AB98-F592429F7426}" srcOrd="13" destOrd="0" presId="urn:microsoft.com/office/officeart/2005/8/layout/vList2"/>
    <dgm:cxn modelId="{59817DCF-6A45-4537-B7D4-D2B7CE57A87F}" type="presParOf" srcId="{FED55612-CAF5-4836-BF63-20255B462702}" destId="{6C6814AA-5C6C-4FF5-87D4-3960CDBF9793}" srcOrd="14" destOrd="0" presId="urn:microsoft.com/office/officeart/2005/8/layout/vList2"/>
    <dgm:cxn modelId="{51729290-74A8-40E3-B6F0-A168873EA557}" type="presParOf" srcId="{FED55612-CAF5-4836-BF63-20255B462702}" destId="{5DFB78C4-79A8-4DA0-9A4A-4CF158D99DFC}" srcOrd="15" destOrd="0" presId="urn:microsoft.com/office/officeart/2005/8/layout/vList2"/>
    <dgm:cxn modelId="{793E5420-4EEF-4FAD-9B22-906E15463C5C}" type="presParOf" srcId="{FED55612-CAF5-4836-BF63-20255B462702}" destId="{C2376686-1D62-4A21-9518-EAF05EBA2EBA}" srcOrd="16" destOrd="0" presId="urn:microsoft.com/office/officeart/2005/8/layout/vList2"/>
    <dgm:cxn modelId="{EB4DABDB-A600-4425-98B9-744818D2480A}" type="presParOf" srcId="{FED55612-CAF5-4836-BF63-20255B462702}" destId="{75E659AC-46A1-4BA9-AD16-CCE6CF3D5E48}" srcOrd="17" destOrd="0" presId="urn:microsoft.com/office/officeart/2005/8/layout/vList2"/>
    <dgm:cxn modelId="{9CFAB5CF-5FEC-4D53-A5B6-9B57BD78889A}" type="presParOf" srcId="{FED55612-CAF5-4836-BF63-20255B462702}" destId="{EA057B85-FB99-40D2-9B9A-C1166B94979C}"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EE68D2-5170-4527-889F-B0EB8A7AAA17}" type="doc">
      <dgm:prSet loTypeId="urn:microsoft.com/office/officeart/2016/7/layout/RepeatingBendingProcessNew" loCatId="process" qsTypeId="urn:microsoft.com/office/officeart/2005/8/quickstyle/simple1" qsCatId="simple" csTypeId="urn:microsoft.com/office/officeart/2005/8/colors/accent0_3" csCatId="mainScheme" phldr="1"/>
      <dgm:spPr/>
      <dgm:t>
        <a:bodyPr/>
        <a:lstStyle/>
        <a:p>
          <a:endParaRPr lang="en-US"/>
        </a:p>
      </dgm:t>
    </dgm:pt>
    <dgm:pt modelId="{7F373BAA-5C7C-4F70-9434-C23CCAB25457}">
      <dgm:prSet/>
      <dgm:spPr/>
      <dgm:t>
        <a:bodyPr/>
        <a:lstStyle/>
        <a:p>
          <a:r>
            <a:rPr lang="en-US" b="1" dirty="0"/>
            <a:t>China Reciprocal Tax is and additional 125% of the import value</a:t>
          </a:r>
          <a:endParaRPr lang="en-US" dirty="0"/>
        </a:p>
      </dgm:t>
    </dgm:pt>
    <dgm:pt modelId="{1430F5A1-90DF-43E5-93D4-424A9EDE2BA3}" type="parTrans" cxnId="{AD61B6D8-EAD0-4985-B224-1CDC03A9909A}">
      <dgm:prSet/>
      <dgm:spPr/>
      <dgm:t>
        <a:bodyPr/>
        <a:lstStyle/>
        <a:p>
          <a:endParaRPr lang="en-US"/>
        </a:p>
      </dgm:t>
    </dgm:pt>
    <dgm:pt modelId="{DBD5E3DB-67C1-4D79-BDE3-57B0F7698EB0}" type="sibTrans" cxnId="{AD61B6D8-EAD0-4985-B224-1CDC03A9909A}">
      <dgm:prSet/>
      <dgm:spPr/>
      <dgm:t>
        <a:bodyPr/>
        <a:lstStyle/>
        <a:p>
          <a:endParaRPr lang="en-US"/>
        </a:p>
      </dgm:t>
    </dgm:pt>
    <dgm:pt modelId="{8B652DB3-36A9-4979-B056-65D220F72E4D}">
      <dgm:prSet/>
      <dgm:spPr/>
      <dgm:t>
        <a:bodyPr/>
        <a:lstStyle/>
        <a:p>
          <a:r>
            <a:rPr lang="en-US" dirty="0"/>
            <a:t>In addition to regular duties as ad-valorem duties</a:t>
          </a:r>
        </a:p>
      </dgm:t>
    </dgm:pt>
    <dgm:pt modelId="{B6CE5201-5496-4653-AC10-9398D15D10FC}" type="parTrans" cxnId="{40C244F0-D908-454F-9899-A8B28D9EEB29}">
      <dgm:prSet/>
      <dgm:spPr/>
      <dgm:t>
        <a:bodyPr/>
        <a:lstStyle/>
        <a:p>
          <a:endParaRPr lang="en-US"/>
        </a:p>
      </dgm:t>
    </dgm:pt>
    <dgm:pt modelId="{F7C2AEFC-633A-4CBE-A5F7-EF87B678A17B}" type="sibTrans" cxnId="{40C244F0-D908-454F-9899-A8B28D9EEB29}">
      <dgm:prSet/>
      <dgm:spPr/>
      <dgm:t>
        <a:bodyPr/>
        <a:lstStyle/>
        <a:p>
          <a:endParaRPr lang="en-US"/>
        </a:p>
      </dgm:t>
    </dgm:pt>
    <dgm:pt modelId="{1E5BF664-8745-4289-BA1D-76A9677E43CB}">
      <dgm:prSet/>
      <dgm:spPr/>
      <dgm:t>
        <a:bodyPr/>
        <a:lstStyle/>
        <a:p>
          <a:r>
            <a:rPr lang="en-US" dirty="0"/>
            <a:t>China 301 Duties</a:t>
          </a:r>
        </a:p>
      </dgm:t>
    </dgm:pt>
    <dgm:pt modelId="{B7ABEA47-AF0C-4D38-AD36-389396C4FD8E}" type="parTrans" cxnId="{5F36D040-EAB0-4EEE-BBBF-A363ACAE59A0}">
      <dgm:prSet/>
      <dgm:spPr/>
      <dgm:t>
        <a:bodyPr/>
        <a:lstStyle/>
        <a:p>
          <a:endParaRPr lang="en-US"/>
        </a:p>
      </dgm:t>
    </dgm:pt>
    <dgm:pt modelId="{25EE919C-9D9A-4E70-BF5C-97407F4C5634}" type="sibTrans" cxnId="{5F36D040-EAB0-4EEE-BBBF-A363ACAE59A0}">
      <dgm:prSet/>
      <dgm:spPr/>
      <dgm:t>
        <a:bodyPr/>
        <a:lstStyle/>
        <a:p>
          <a:endParaRPr lang="en-US"/>
        </a:p>
      </dgm:t>
    </dgm:pt>
    <dgm:pt modelId="{8E3AF1C7-B450-4FA7-A421-D8F44B6C007E}">
      <dgm:prSet/>
      <dgm:spPr/>
      <dgm:t>
        <a:bodyPr/>
        <a:lstStyle/>
        <a:p>
          <a:r>
            <a:rPr lang="en-US" dirty="0"/>
            <a:t>IEPPA 20% Duties</a:t>
          </a:r>
        </a:p>
      </dgm:t>
    </dgm:pt>
    <dgm:pt modelId="{4E91E756-2E4A-455A-9528-B947E5EE7943}" type="parTrans" cxnId="{3B86651D-1588-497C-BC42-D78DBD1AA6E3}">
      <dgm:prSet/>
      <dgm:spPr/>
      <dgm:t>
        <a:bodyPr/>
        <a:lstStyle/>
        <a:p>
          <a:endParaRPr lang="en-US"/>
        </a:p>
      </dgm:t>
    </dgm:pt>
    <dgm:pt modelId="{0EECB18A-B1B9-482B-BB74-44EF309C6E42}" type="sibTrans" cxnId="{3B86651D-1588-497C-BC42-D78DBD1AA6E3}">
      <dgm:prSet/>
      <dgm:spPr/>
      <dgm:t>
        <a:bodyPr/>
        <a:lstStyle/>
        <a:p>
          <a:endParaRPr lang="en-US"/>
        </a:p>
      </dgm:t>
    </dgm:pt>
    <dgm:pt modelId="{1EE83EA9-9E4B-4738-B3C2-BDC3D8814A04}">
      <dgm:prSet/>
      <dgm:spPr/>
      <dgm:t>
        <a:bodyPr/>
        <a:lstStyle/>
        <a:p>
          <a:r>
            <a:rPr lang="en-US" dirty="0"/>
            <a:t>China Retaliatory Tax  125 matched US tariff on April 10</a:t>
          </a:r>
        </a:p>
      </dgm:t>
    </dgm:pt>
    <dgm:pt modelId="{FCCB4D06-3C5A-4C2E-94A6-341BE587C0EF}" type="parTrans" cxnId="{ACAFFFAD-F840-45F3-9FD3-D87FC7D60CE1}">
      <dgm:prSet/>
      <dgm:spPr/>
      <dgm:t>
        <a:bodyPr/>
        <a:lstStyle/>
        <a:p>
          <a:endParaRPr lang="en-US"/>
        </a:p>
      </dgm:t>
    </dgm:pt>
    <dgm:pt modelId="{9CF02D2B-24DE-4BDE-A782-D0DFF18A7420}" type="sibTrans" cxnId="{ACAFFFAD-F840-45F3-9FD3-D87FC7D60CE1}">
      <dgm:prSet/>
      <dgm:spPr/>
      <dgm:t>
        <a:bodyPr/>
        <a:lstStyle/>
        <a:p>
          <a:endParaRPr lang="en-US"/>
        </a:p>
      </dgm:t>
    </dgm:pt>
    <dgm:pt modelId="{2CEBE792-ED24-442C-A859-C7C1D8A3361F}">
      <dgm:prSet/>
      <dgm:spPr/>
      <dgm:t>
        <a:bodyPr/>
        <a:lstStyle/>
        <a:p>
          <a:r>
            <a:rPr lang="en-US" dirty="0"/>
            <a:t>US open to additional tariff implementation</a:t>
          </a:r>
        </a:p>
      </dgm:t>
    </dgm:pt>
    <dgm:pt modelId="{5EF36610-530A-484F-9A40-06A63233D075}" type="parTrans" cxnId="{E616C9E1-0D0C-488F-B5BA-DDC5F63B76E8}">
      <dgm:prSet/>
      <dgm:spPr/>
      <dgm:t>
        <a:bodyPr/>
        <a:lstStyle/>
        <a:p>
          <a:endParaRPr lang="en-US"/>
        </a:p>
      </dgm:t>
    </dgm:pt>
    <dgm:pt modelId="{B55870FB-A1A4-4B16-9978-513720F3D7F9}" type="sibTrans" cxnId="{E616C9E1-0D0C-488F-B5BA-DDC5F63B76E8}">
      <dgm:prSet/>
      <dgm:spPr/>
      <dgm:t>
        <a:bodyPr/>
        <a:lstStyle/>
        <a:p>
          <a:endParaRPr lang="en-US"/>
        </a:p>
      </dgm:t>
    </dgm:pt>
    <dgm:pt modelId="{09E0CD5C-B823-4B5F-B82D-6D3898CDF16A}" type="pres">
      <dgm:prSet presAssocID="{15EE68D2-5170-4527-889F-B0EB8A7AAA17}" presName="Name0" presStyleCnt="0">
        <dgm:presLayoutVars>
          <dgm:dir/>
          <dgm:resizeHandles val="exact"/>
        </dgm:presLayoutVars>
      </dgm:prSet>
      <dgm:spPr/>
    </dgm:pt>
    <dgm:pt modelId="{3136120D-9BC0-4370-A804-06F8C1947A56}" type="pres">
      <dgm:prSet presAssocID="{7F373BAA-5C7C-4F70-9434-C23CCAB25457}" presName="node" presStyleLbl="node1" presStyleIdx="0" presStyleCnt="6">
        <dgm:presLayoutVars>
          <dgm:bulletEnabled val="1"/>
        </dgm:presLayoutVars>
      </dgm:prSet>
      <dgm:spPr/>
    </dgm:pt>
    <dgm:pt modelId="{50D83288-6949-4E6C-B1C7-9AF5CF9E1635}" type="pres">
      <dgm:prSet presAssocID="{DBD5E3DB-67C1-4D79-BDE3-57B0F7698EB0}" presName="sibTrans" presStyleLbl="sibTrans1D1" presStyleIdx="0" presStyleCnt="5"/>
      <dgm:spPr/>
    </dgm:pt>
    <dgm:pt modelId="{D05573ED-3DA0-4B04-9ED1-350D7D3B695B}" type="pres">
      <dgm:prSet presAssocID="{DBD5E3DB-67C1-4D79-BDE3-57B0F7698EB0}" presName="connectorText" presStyleLbl="sibTrans1D1" presStyleIdx="0" presStyleCnt="5"/>
      <dgm:spPr/>
    </dgm:pt>
    <dgm:pt modelId="{9559AC6C-2622-4656-B133-6F128A38C8DF}" type="pres">
      <dgm:prSet presAssocID="{8B652DB3-36A9-4979-B056-65D220F72E4D}" presName="node" presStyleLbl="node1" presStyleIdx="1" presStyleCnt="6">
        <dgm:presLayoutVars>
          <dgm:bulletEnabled val="1"/>
        </dgm:presLayoutVars>
      </dgm:prSet>
      <dgm:spPr/>
    </dgm:pt>
    <dgm:pt modelId="{FFF7A968-4D0D-47EA-98AF-CBA8171DB9F8}" type="pres">
      <dgm:prSet presAssocID="{F7C2AEFC-633A-4CBE-A5F7-EF87B678A17B}" presName="sibTrans" presStyleLbl="sibTrans1D1" presStyleIdx="1" presStyleCnt="5"/>
      <dgm:spPr/>
    </dgm:pt>
    <dgm:pt modelId="{4E0D5B0A-F1AA-48F6-9A52-C0C02A24C4CE}" type="pres">
      <dgm:prSet presAssocID="{F7C2AEFC-633A-4CBE-A5F7-EF87B678A17B}" presName="connectorText" presStyleLbl="sibTrans1D1" presStyleIdx="1" presStyleCnt="5"/>
      <dgm:spPr/>
    </dgm:pt>
    <dgm:pt modelId="{2A6F4E97-133E-4058-9906-74525305C2CB}" type="pres">
      <dgm:prSet presAssocID="{1E5BF664-8745-4289-BA1D-76A9677E43CB}" presName="node" presStyleLbl="node1" presStyleIdx="2" presStyleCnt="6">
        <dgm:presLayoutVars>
          <dgm:bulletEnabled val="1"/>
        </dgm:presLayoutVars>
      </dgm:prSet>
      <dgm:spPr/>
    </dgm:pt>
    <dgm:pt modelId="{4EA079B0-A1E4-471C-963F-237DD00DAB8B}" type="pres">
      <dgm:prSet presAssocID="{25EE919C-9D9A-4E70-BF5C-97407F4C5634}" presName="sibTrans" presStyleLbl="sibTrans1D1" presStyleIdx="2" presStyleCnt="5"/>
      <dgm:spPr/>
    </dgm:pt>
    <dgm:pt modelId="{75389C34-388E-4E40-9A35-2574B80E8C0D}" type="pres">
      <dgm:prSet presAssocID="{25EE919C-9D9A-4E70-BF5C-97407F4C5634}" presName="connectorText" presStyleLbl="sibTrans1D1" presStyleIdx="2" presStyleCnt="5"/>
      <dgm:spPr/>
    </dgm:pt>
    <dgm:pt modelId="{6901CE2E-5B5D-4831-828D-162227ED3620}" type="pres">
      <dgm:prSet presAssocID="{8E3AF1C7-B450-4FA7-A421-D8F44B6C007E}" presName="node" presStyleLbl="node1" presStyleIdx="3" presStyleCnt="6">
        <dgm:presLayoutVars>
          <dgm:bulletEnabled val="1"/>
        </dgm:presLayoutVars>
      </dgm:prSet>
      <dgm:spPr/>
    </dgm:pt>
    <dgm:pt modelId="{9DBF2D0C-9698-4206-883A-22C04003026F}" type="pres">
      <dgm:prSet presAssocID="{0EECB18A-B1B9-482B-BB74-44EF309C6E42}" presName="sibTrans" presStyleLbl="sibTrans1D1" presStyleIdx="3" presStyleCnt="5"/>
      <dgm:spPr/>
    </dgm:pt>
    <dgm:pt modelId="{14A0C4F0-3E58-4FE3-871A-C784DB4CF8F0}" type="pres">
      <dgm:prSet presAssocID="{0EECB18A-B1B9-482B-BB74-44EF309C6E42}" presName="connectorText" presStyleLbl="sibTrans1D1" presStyleIdx="3" presStyleCnt="5"/>
      <dgm:spPr/>
    </dgm:pt>
    <dgm:pt modelId="{F7F38A37-FCB7-4181-9E42-051A371BBB5D}" type="pres">
      <dgm:prSet presAssocID="{1EE83EA9-9E4B-4738-B3C2-BDC3D8814A04}" presName="node" presStyleLbl="node1" presStyleIdx="4" presStyleCnt="6">
        <dgm:presLayoutVars>
          <dgm:bulletEnabled val="1"/>
        </dgm:presLayoutVars>
      </dgm:prSet>
      <dgm:spPr/>
    </dgm:pt>
    <dgm:pt modelId="{CFEA7B66-3F55-4CA7-9417-2AA7B75FECF5}" type="pres">
      <dgm:prSet presAssocID="{9CF02D2B-24DE-4BDE-A782-D0DFF18A7420}" presName="sibTrans" presStyleLbl="sibTrans1D1" presStyleIdx="4" presStyleCnt="5"/>
      <dgm:spPr/>
    </dgm:pt>
    <dgm:pt modelId="{C64CA74B-AE84-4696-867B-54785993107F}" type="pres">
      <dgm:prSet presAssocID="{9CF02D2B-24DE-4BDE-A782-D0DFF18A7420}" presName="connectorText" presStyleLbl="sibTrans1D1" presStyleIdx="4" presStyleCnt="5"/>
      <dgm:spPr/>
    </dgm:pt>
    <dgm:pt modelId="{952D563D-1BF4-4002-AF2B-42066CACA118}" type="pres">
      <dgm:prSet presAssocID="{2CEBE792-ED24-442C-A859-C7C1D8A3361F}" presName="node" presStyleLbl="node1" presStyleIdx="5" presStyleCnt="6">
        <dgm:presLayoutVars>
          <dgm:bulletEnabled val="1"/>
        </dgm:presLayoutVars>
      </dgm:prSet>
      <dgm:spPr/>
    </dgm:pt>
  </dgm:ptLst>
  <dgm:cxnLst>
    <dgm:cxn modelId="{1C5C9611-E967-4592-A49D-B1BFDBE36197}" type="presOf" srcId="{25EE919C-9D9A-4E70-BF5C-97407F4C5634}" destId="{75389C34-388E-4E40-9A35-2574B80E8C0D}" srcOrd="1" destOrd="0" presId="urn:microsoft.com/office/officeart/2016/7/layout/RepeatingBendingProcessNew"/>
    <dgm:cxn modelId="{33C3B513-C31C-4AA8-A7C0-F2BFCDE48CDA}" type="presOf" srcId="{F7C2AEFC-633A-4CBE-A5F7-EF87B678A17B}" destId="{4E0D5B0A-F1AA-48F6-9A52-C0C02A24C4CE}" srcOrd="1" destOrd="0" presId="urn:microsoft.com/office/officeart/2016/7/layout/RepeatingBendingProcessNew"/>
    <dgm:cxn modelId="{3B86651D-1588-497C-BC42-D78DBD1AA6E3}" srcId="{15EE68D2-5170-4527-889F-B0EB8A7AAA17}" destId="{8E3AF1C7-B450-4FA7-A421-D8F44B6C007E}" srcOrd="3" destOrd="0" parTransId="{4E91E756-2E4A-455A-9528-B947E5EE7943}" sibTransId="{0EECB18A-B1B9-482B-BB74-44EF309C6E42}"/>
    <dgm:cxn modelId="{A25C3E24-7A0D-4F49-B5C3-8A67CF7CDAE1}" type="presOf" srcId="{1EE83EA9-9E4B-4738-B3C2-BDC3D8814A04}" destId="{F7F38A37-FCB7-4181-9E42-051A371BBB5D}" srcOrd="0" destOrd="0" presId="urn:microsoft.com/office/officeart/2016/7/layout/RepeatingBendingProcessNew"/>
    <dgm:cxn modelId="{123F6829-249F-4AC1-998F-3B39853D2EA6}" type="presOf" srcId="{7F373BAA-5C7C-4F70-9434-C23CCAB25457}" destId="{3136120D-9BC0-4370-A804-06F8C1947A56}" srcOrd="0" destOrd="0" presId="urn:microsoft.com/office/officeart/2016/7/layout/RepeatingBendingProcessNew"/>
    <dgm:cxn modelId="{835B6333-D15B-4D47-84E8-904665DA71C4}" type="presOf" srcId="{1E5BF664-8745-4289-BA1D-76A9677E43CB}" destId="{2A6F4E97-133E-4058-9906-74525305C2CB}" srcOrd="0" destOrd="0" presId="urn:microsoft.com/office/officeart/2016/7/layout/RepeatingBendingProcessNew"/>
    <dgm:cxn modelId="{5F36D040-EAB0-4EEE-BBBF-A363ACAE59A0}" srcId="{15EE68D2-5170-4527-889F-B0EB8A7AAA17}" destId="{1E5BF664-8745-4289-BA1D-76A9677E43CB}" srcOrd="2" destOrd="0" parTransId="{B7ABEA47-AF0C-4D38-AD36-389396C4FD8E}" sibTransId="{25EE919C-9D9A-4E70-BF5C-97407F4C5634}"/>
    <dgm:cxn modelId="{07843865-71C5-4003-B2DB-7CFE93EEFA0A}" type="presOf" srcId="{F7C2AEFC-633A-4CBE-A5F7-EF87B678A17B}" destId="{FFF7A968-4D0D-47EA-98AF-CBA8171DB9F8}" srcOrd="0" destOrd="0" presId="urn:microsoft.com/office/officeart/2016/7/layout/RepeatingBendingProcessNew"/>
    <dgm:cxn modelId="{2ED30949-2C1A-43E4-A8A0-421EB667FC67}" type="presOf" srcId="{25EE919C-9D9A-4E70-BF5C-97407F4C5634}" destId="{4EA079B0-A1E4-471C-963F-237DD00DAB8B}" srcOrd="0" destOrd="0" presId="urn:microsoft.com/office/officeart/2016/7/layout/RepeatingBendingProcessNew"/>
    <dgm:cxn modelId="{D977B26E-FE47-4866-B3AA-601443484208}" type="presOf" srcId="{DBD5E3DB-67C1-4D79-BDE3-57B0F7698EB0}" destId="{50D83288-6949-4E6C-B1C7-9AF5CF9E1635}" srcOrd="0" destOrd="0" presId="urn:microsoft.com/office/officeart/2016/7/layout/RepeatingBendingProcessNew"/>
    <dgm:cxn modelId="{B922D054-EFF1-4EA5-862F-C83E8C957A6F}" type="presOf" srcId="{9CF02D2B-24DE-4BDE-A782-D0DFF18A7420}" destId="{C64CA74B-AE84-4696-867B-54785993107F}" srcOrd="1" destOrd="0" presId="urn:microsoft.com/office/officeart/2016/7/layout/RepeatingBendingProcessNew"/>
    <dgm:cxn modelId="{0C84F456-7B8A-4F9B-9CF7-79E77B17919B}" type="presOf" srcId="{2CEBE792-ED24-442C-A859-C7C1D8A3361F}" destId="{952D563D-1BF4-4002-AF2B-42066CACA118}" srcOrd="0" destOrd="0" presId="urn:microsoft.com/office/officeart/2016/7/layout/RepeatingBendingProcessNew"/>
    <dgm:cxn modelId="{55550759-2028-40C1-A21B-0726937AE272}" type="presOf" srcId="{DBD5E3DB-67C1-4D79-BDE3-57B0F7698EB0}" destId="{D05573ED-3DA0-4B04-9ED1-350D7D3B695B}" srcOrd="1" destOrd="0" presId="urn:microsoft.com/office/officeart/2016/7/layout/RepeatingBendingProcessNew"/>
    <dgm:cxn modelId="{ACAFFFAD-F840-45F3-9FD3-D87FC7D60CE1}" srcId="{15EE68D2-5170-4527-889F-B0EB8A7AAA17}" destId="{1EE83EA9-9E4B-4738-B3C2-BDC3D8814A04}" srcOrd="4" destOrd="0" parTransId="{FCCB4D06-3C5A-4C2E-94A6-341BE587C0EF}" sibTransId="{9CF02D2B-24DE-4BDE-A782-D0DFF18A7420}"/>
    <dgm:cxn modelId="{0EF405AE-E686-4624-980E-8914B4FBBE5F}" type="presOf" srcId="{8B652DB3-36A9-4979-B056-65D220F72E4D}" destId="{9559AC6C-2622-4656-B133-6F128A38C8DF}" srcOrd="0" destOrd="0" presId="urn:microsoft.com/office/officeart/2016/7/layout/RepeatingBendingProcessNew"/>
    <dgm:cxn modelId="{0DB2EFBF-4EDF-4E1E-A441-5292079C7B5C}" type="presOf" srcId="{15EE68D2-5170-4527-889F-B0EB8A7AAA17}" destId="{09E0CD5C-B823-4B5F-B82D-6D3898CDF16A}" srcOrd="0" destOrd="0" presId="urn:microsoft.com/office/officeart/2016/7/layout/RepeatingBendingProcessNew"/>
    <dgm:cxn modelId="{AD61B6D8-EAD0-4985-B224-1CDC03A9909A}" srcId="{15EE68D2-5170-4527-889F-B0EB8A7AAA17}" destId="{7F373BAA-5C7C-4F70-9434-C23CCAB25457}" srcOrd="0" destOrd="0" parTransId="{1430F5A1-90DF-43E5-93D4-424A9EDE2BA3}" sibTransId="{DBD5E3DB-67C1-4D79-BDE3-57B0F7698EB0}"/>
    <dgm:cxn modelId="{E616C9E1-0D0C-488F-B5BA-DDC5F63B76E8}" srcId="{15EE68D2-5170-4527-889F-B0EB8A7AAA17}" destId="{2CEBE792-ED24-442C-A859-C7C1D8A3361F}" srcOrd="5" destOrd="0" parTransId="{5EF36610-530A-484F-9A40-06A63233D075}" sibTransId="{B55870FB-A1A4-4B16-9978-513720F3D7F9}"/>
    <dgm:cxn modelId="{E6AB46E5-428D-4C84-9D35-31B1D58E6638}" type="presOf" srcId="{8E3AF1C7-B450-4FA7-A421-D8F44B6C007E}" destId="{6901CE2E-5B5D-4831-828D-162227ED3620}" srcOrd="0" destOrd="0" presId="urn:microsoft.com/office/officeart/2016/7/layout/RepeatingBendingProcessNew"/>
    <dgm:cxn modelId="{40B6DCE5-D1F4-442E-B88D-19D3F632030B}" type="presOf" srcId="{0EECB18A-B1B9-482B-BB74-44EF309C6E42}" destId="{14A0C4F0-3E58-4FE3-871A-C784DB4CF8F0}" srcOrd="1" destOrd="0" presId="urn:microsoft.com/office/officeart/2016/7/layout/RepeatingBendingProcessNew"/>
    <dgm:cxn modelId="{396B23ED-EBA7-44C6-8821-FC1895CCE88C}" type="presOf" srcId="{9CF02D2B-24DE-4BDE-A782-D0DFF18A7420}" destId="{CFEA7B66-3F55-4CA7-9417-2AA7B75FECF5}" srcOrd="0" destOrd="0" presId="urn:microsoft.com/office/officeart/2016/7/layout/RepeatingBendingProcessNew"/>
    <dgm:cxn modelId="{40C244F0-D908-454F-9899-A8B28D9EEB29}" srcId="{15EE68D2-5170-4527-889F-B0EB8A7AAA17}" destId="{8B652DB3-36A9-4979-B056-65D220F72E4D}" srcOrd="1" destOrd="0" parTransId="{B6CE5201-5496-4653-AC10-9398D15D10FC}" sibTransId="{F7C2AEFC-633A-4CBE-A5F7-EF87B678A17B}"/>
    <dgm:cxn modelId="{77B2A4F8-8E7F-4EE6-A4BA-D79BB5AA78EE}" type="presOf" srcId="{0EECB18A-B1B9-482B-BB74-44EF309C6E42}" destId="{9DBF2D0C-9698-4206-883A-22C04003026F}" srcOrd="0" destOrd="0" presId="urn:microsoft.com/office/officeart/2016/7/layout/RepeatingBendingProcessNew"/>
    <dgm:cxn modelId="{CA45EE45-63D3-41A6-AB9C-E83B6EFB98CE}" type="presParOf" srcId="{09E0CD5C-B823-4B5F-B82D-6D3898CDF16A}" destId="{3136120D-9BC0-4370-A804-06F8C1947A56}" srcOrd="0" destOrd="0" presId="urn:microsoft.com/office/officeart/2016/7/layout/RepeatingBendingProcessNew"/>
    <dgm:cxn modelId="{4F80D4B5-09C3-437D-83C3-BF16449161F4}" type="presParOf" srcId="{09E0CD5C-B823-4B5F-B82D-6D3898CDF16A}" destId="{50D83288-6949-4E6C-B1C7-9AF5CF9E1635}" srcOrd="1" destOrd="0" presId="urn:microsoft.com/office/officeart/2016/7/layout/RepeatingBendingProcessNew"/>
    <dgm:cxn modelId="{93B7D671-021B-4400-8663-56A97CFAAC16}" type="presParOf" srcId="{50D83288-6949-4E6C-B1C7-9AF5CF9E1635}" destId="{D05573ED-3DA0-4B04-9ED1-350D7D3B695B}" srcOrd="0" destOrd="0" presId="urn:microsoft.com/office/officeart/2016/7/layout/RepeatingBendingProcessNew"/>
    <dgm:cxn modelId="{F56E369D-455F-4953-AC97-8D78AF435407}" type="presParOf" srcId="{09E0CD5C-B823-4B5F-B82D-6D3898CDF16A}" destId="{9559AC6C-2622-4656-B133-6F128A38C8DF}" srcOrd="2" destOrd="0" presId="urn:microsoft.com/office/officeart/2016/7/layout/RepeatingBendingProcessNew"/>
    <dgm:cxn modelId="{4A0DCC8A-867D-47FD-9F8D-FE15A1030DB7}" type="presParOf" srcId="{09E0CD5C-B823-4B5F-B82D-6D3898CDF16A}" destId="{FFF7A968-4D0D-47EA-98AF-CBA8171DB9F8}" srcOrd="3" destOrd="0" presId="urn:microsoft.com/office/officeart/2016/7/layout/RepeatingBendingProcessNew"/>
    <dgm:cxn modelId="{8D17D6DA-ACDE-46B6-84E5-4C2B150637FC}" type="presParOf" srcId="{FFF7A968-4D0D-47EA-98AF-CBA8171DB9F8}" destId="{4E0D5B0A-F1AA-48F6-9A52-C0C02A24C4CE}" srcOrd="0" destOrd="0" presId="urn:microsoft.com/office/officeart/2016/7/layout/RepeatingBendingProcessNew"/>
    <dgm:cxn modelId="{E9F78B05-76EC-411D-8DA3-8E412750FF44}" type="presParOf" srcId="{09E0CD5C-B823-4B5F-B82D-6D3898CDF16A}" destId="{2A6F4E97-133E-4058-9906-74525305C2CB}" srcOrd="4" destOrd="0" presId="urn:microsoft.com/office/officeart/2016/7/layout/RepeatingBendingProcessNew"/>
    <dgm:cxn modelId="{6BF552E6-72A0-4E0B-9684-AC9208A134A4}" type="presParOf" srcId="{09E0CD5C-B823-4B5F-B82D-6D3898CDF16A}" destId="{4EA079B0-A1E4-471C-963F-237DD00DAB8B}" srcOrd="5" destOrd="0" presId="urn:microsoft.com/office/officeart/2016/7/layout/RepeatingBendingProcessNew"/>
    <dgm:cxn modelId="{57FDA164-C2ED-4757-966B-57EE48AD527B}" type="presParOf" srcId="{4EA079B0-A1E4-471C-963F-237DD00DAB8B}" destId="{75389C34-388E-4E40-9A35-2574B80E8C0D}" srcOrd="0" destOrd="0" presId="urn:microsoft.com/office/officeart/2016/7/layout/RepeatingBendingProcessNew"/>
    <dgm:cxn modelId="{39F4F262-E1D8-4740-81D0-6DF87D633730}" type="presParOf" srcId="{09E0CD5C-B823-4B5F-B82D-6D3898CDF16A}" destId="{6901CE2E-5B5D-4831-828D-162227ED3620}" srcOrd="6" destOrd="0" presId="urn:microsoft.com/office/officeart/2016/7/layout/RepeatingBendingProcessNew"/>
    <dgm:cxn modelId="{AB172F41-FE14-45F9-9BEE-6D13D0C5DBBF}" type="presParOf" srcId="{09E0CD5C-B823-4B5F-B82D-6D3898CDF16A}" destId="{9DBF2D0C-9698-4206-883A-22C04003026F}" srcOrd="7" destOrd="0" presId="urn:microsoft.com/office/officeart/2016/7/layout/RepeatingBendingProcessNew"/>
    <dgm:cxn modelId="{2A89541D-2FDA-4374-BB91-934C4B72F473}" type="presParOf" srcId="{9DBF2D0C-9698-4206-883A-22C04003026F}" destId="{14A0C4F0-3E58-4FE3-871A-C784DB4CF8F0}" srcOrd="0" destOrd="0" presId="urn:microsoft.com/office/officeart/2016/7/layout/RepeatingBendingProcessNew"/>
    <dgm:cxn modelId="{E4D91817-1F55-45BE-9CD6-D5F65680E945}" type="presParOf" srcId="{09E0CD5C-B823-4B5F-B82D-6D3898CDF16A}" destId="{F7F38A37-FCB7-4181-9E42-051A371BBB5D}" srcOrd="8" destOrd="0" presId="urn:microsoft.com/office/officeart/2016/7/layout/RepeatingBendingProcessNew"/>
    <dgm:cxn modelId="{0268AD92-282F-4D63-BA6C-ACF468ECAF3B}" type="presParOf" srcId="{09E0CD5C-B823-4B5F-B82D-6D3898CDF16A}" destId="{CFEA7B66-3F55-4CA7-9417-2AA7B75FECF5}" srcOrd="9" destOrd="0" presId="urn:microsoft.com/office/officeart/2016/7/layout/RepeatingBendingProcessNew"/>
    <dgm:cxn modelId="{D8A5E7ED-3BA8-43EE-869D-06209E957D5F}" type="presParOf" srcId="{CFEA7B66-3F55-4CA7-9417-2AA7B75FECF5}" destId="{C64CA74B-AE84-4696-867B-54785993107F}" srcOrd="0" destOrd="0" presId="urn:microsoft.com/office/officeart/2016/7/layout/RepeatingBendingProcessNew"/>
    <dgm:cxn modelId="{1153CD4E-48C7-45A7-BEE4-CBF4B1805822}" type="presParOf" srcId="{09E0CD5C-B823-4B5F-B82D-6D3898CDF16A}" destId="{952D563D-1BF4-4002-AF2B-42066CACA118}"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D5D990-DFA8-4866-8774-0449CB907DEC}" type="doc">
      <dgm:prSet loTypeId="urn:microsoft.com/office/officeart/2005/8/layout/vProcess5" loCatId="process" qsTypeId="urn:microsoft.com/office/officeart/2005/8/quickstyle/simple2" qsCatId="simple" csTypeId="urn:microsoft.com/office/officeart/2005/8/colors/accent5_2" csCatId="accent5" phldr="1"/>
      <dgm:spPr/>
      <dgm:t>
        <a:bodyPr/>
        <a:lstStyle/>
        <a:p>
          <a:endParaRPr lang="en-US"/>
        </a:p>
      </dgm:t>
    </dgm:pt>
    <dgm:pt modelId="{A12F5580-5336-4480-9E77-F8EC4C0271E0}">
      <dgm:prSet/>
      <dgm:spPr/>
      <dgm:t>
        <a:bodyPr/>
        <a:lstStyle/>
        <a:p>
          <a:r>
            <a:rPr lang="en-US" dirty="0"/>
            <a:t>Reciprocal Tax is exempt for Canada and Mexico for products that qualify for the USMCA agreement.</a:t>
          </a:r>
        </a:p>
      </dgm:t>
    </dgm:pt>
    <dgm:pt modelId="{7E7A7FC7-A485-4141-AB2B-B53280CBCE73}" type="parTrans" cxnId="{44C8005C-A288-46C9-9719-70811FD7EC18}">
      <dgm:prSet/>
      <dgm:spPr/>
      <dgm:t>
        <a:bodyPr/>
        <a:lstStyle/>
        <a:p>
          <a:endParaRPr lang="en-US"/>
        </a:p>
      </dgm:t>
    </dgm:pt>
    <dgm:pt modelId="{D067E93E-5595-4682-A6F7-3353998675DD}" type="sibTrans" cxnId="{44C8005C-A288-46C9-9719-70811FD7EC18}">
      <dgm:prSet/>
      <dgm:spPr/>
      <dgm:t>
        <a:bodyPr/>
        <a:lstStyle/>
        <a:p>
          <a:endParaRPr lang="en-US"/>
        </a:p>
      </dgm:t>
    </dgm:pt>
    <dgm:pt modelId="{9332CA4B-97E1-444E-BB5A-BF99EFCA37B9}">
      <dgm:prSet/>
      <dgm:spPr/>
      <dgm:t>
        <a:bodyPr/>
        <a:lstStyle/>
        <a:p>
          <a:r>
            <a:rPr lang="en-US"/>
            <a:t>Non-USMCA goods are not subject to the Reciprocal Tax due to their responsibility under the current IEPPA Canada tax of 25%</a:t>
          </a:r>
        </a:p>
      </dgm:t>
    </dgm:pt>
    <dgm:pt modelId="{474D9048-914B-4F1F-B6C7-D3A16B973B6A}" type="parTrans" cxnId="{A81E7F5F-235D-48FB-A7DD-219E0F06ECBA}">
      <dgm:prSet/>
      <dgm:spPr/>
      <dgm:t>
        <a:bodyPr/>
        <a:lstStyle/>
        <a:p>
          <a:endParaRPr lang="en-US"/>
        </a:p>
      </dgm:t>
    </dgm:pt>
    <dgm:pt modelId="{EDA25AE1-0757-4272-9438-79DFDABE85CA}" type="sibTrans" cxnId="{A81E7F5F-235D-48FB-A7DD-219E0F06ECBA}">
      <dgm:prSet/>
      <dgm:spPr/>
      <dgm:t>
        <a:bodyPr/>
        <a:lstStyle/>
        <a:p>
          <a:endParaRPr lang="en-US"/>
        </a:p>
      </dgm:t>
    </dgm:pt>
    <dgm:pt modelId="{BC971292-7A49-450E-B818-43B0E10E82D5}">
      <dgm:prSet/>
      <dgm:spPr/>
      <dgm:t>
        <a:bodyPr/>
        <a:lstStyle/>
        <a:p>
          <a:r>
            <a:rPr lang="en-US" dirty="0"/>
            <a:t>If the IEEPA 25% tax is terminated, then there will be a 12% tax for Non-USMCA products</a:t>
          </a:r>
        </a:p>
      </dgm:t>
    </dgm:pt>
    <dgm:pt modelId="{27185694-AAB7-41E0-B357-BE9A87C63811}" type="parTrans" cxnId="{A89D49B4-42A7-40EA-ADBB-C2D8DABFA08F}">
      <dgm:prSet/>
      <dgm:spPr/>
      <dgm:t>
        <a:bodyPr/>
        <a:lstStyle/>
        <a:p>
          <a:endParaRPr lang="en-US"/>
        </a:p>
      </dgm:t>
    </dgm:pt>
    <dgm:pt modelId="{7A09A9EA-5F70-4669-816A-B740F5E6C5DF}" type="sibTrans" cxnId="{A89D49B4-42A7-40EA-ADBB-C2D8DABFA08F}">
      <dgm:prSet/>
      <dgm:spPr/>
      <dgm:t>
        <a:bodyPr/>
        <a:lstStyle/>
        <a:p>
          <a:endParaRPr lang="en-US"/>
        </a:p>
      </dgm:t>
    </dgm:pt>
    <dgm:pt modelId="{A18020CE-F89A-4253-B4AF-26BCAC29528B}" type="pres">
      <dgm:prSet presAssocID="{17D5D990-DFA8-4866-8774-0449CB907DEC}" presName="outerComposite" presStyleCnt="0">
        <dgm:presLayoutVars>
          <dgm:chMax val="5"/>
          <dgm:dir/>
          <dgm:resizeHandles val="exact"/>
        </dgm:presLayoutVars>
      </dgm:prSet>
      <dgm:spPr/>
    </dgm:pt>
    <dgm:pt modelId="{B10C174F-A58A-48E1-82DB-DB93021BC264}" type="pres">
      <dgm:prSet presAssocID="{17D5D990-DFA8-4866-8774-0449CB907DEC}" presName="dummyMaxCanvas" presStyleCnt="0">
        <dgm:presLayoutVars/>
      </dgm:prSet>
      <dgm:spPr/>
    </dgm:pt>
    <dgm:pt modelId="{C5898495-57A4-4A22-AD1C-75A2B8C69234}" type="pres">
      <dgm:prSet presAssocID="{17D5D990-DFA8-4866-8774-0449CB907DEC}" presName="ThreeNodes_1" presStyleLbl="node1" presStyleIdx="0" presStyleCnt="3">
        <dgm:presLayoutVars>
          <dgm:bulletEnabled val="1"/>
        </dgm:presLayoutVars>
      </dgm:prSet>
      <dgm:spPr/>
    </dgm:pt>
    <dgm:pt modelId="{016EC6A2-AC5D-4DA4-8EA3-2924514B85B6}" type="pres">
      <dgm:prSet presAssocID="{17D5D990-DFA8-4866-8774-0449CB907DEC}" presName="ThreeNodes_2" presStyleLbl="node1" presStyleIdx="1" presStyleCnt="3">
        <dgm:presLayoutVars>
          <dgm:bulletEnabled val="1"/>
        </dgm:presLayoutVars>
      </dgm:prSet>
      <dgm:spPr/>
    </dgm:pt>
    <dgm:pt modelId="{5685777C-AF6F-4CB1-BBDA-7E4FD094E540}" type="pres">
      <dgm:prSet presAssocID="{17D5D990-DFA8-4866-8774-0449CB907DEC}" presName="ThreeNodes_3" presStyleLbl="node1" presStyleIdx="2" presStyleCnt="3">
        <dgm:presLayoutVars>
          <dgm:bulletEnabled val="1"/>
        </dgm:presLayoutVars>
      </dgm:prSet>
      <dgm:spPr/>
    </dgm:pt>
    <dgm:pt modelId="{F86B6E1B-EBE0-460A-B0F2-FA754B063DDC}" type="pres">
      <dgm:prSet presAssocID="{17D5D990-DFA8-4866-8774-0449CB907DEC}" presName="ThreeConn_1-2" presStyleLbl="fgAccFollowNode1" presStyleIdx="0" presStyleCnt="2">
        <dgm:presLayoutVars>
          <dgm:bulletEnabled val="1"/>
        </dgm:presLayoutVars>
      </dgm:prSet>
      <dgm:spPr/>
    </dgm:pt>
    <dgm:pt modelId="{EEE70D72-0D9E-47A1-B9E9-424FA8BC786B}" type="pres">
      <dgm:prSet presAssocID="{17D5D990-DFA8-4866-8774-0449CB907DEC}" presName="ThreeConn_2-3" presStyleLbl="fgAccFollowNode1" presStyleIdx="1" presStyleCnt="2">
        <dgm:presLayoutVars>
          <dgm:bulletEnabled val="1"/>
        </dgm:presLayoutVars>
      </dgm:prSet>
      <dgm:spPr/>
    </dgm:pt>
    <dgm:pt modelId="{95F44E59-E644-4DA2-99B5-C3104ECBD84E}" type="pres">
      <dgm:prSet presAssocID="{17D5D990-DFA8-4866-8774-0449CB907DEC}" presName="ThreeNodes_1_text" presStyleLbl="node1" presStyleIdx="2" presStyleCnt="3">
        <dgm:presLayoutVars>
          <dgm:bulletEnabled val="1"/>
        </dgm:presLayoutVars>
      </dgm:prSet>
      <dgm:spPr/>
    </dgm:pt>
    <dgm:pt modelId="{75A5A89E-3112-42FF-BE05-2EA1FB67B034}" type="pres">
      <dgm:prSet presAssocID="{17D5D990-DFA8-4866-8774-0449CB907DEC}" presName="ThreeNodes_2_text" presStyleLbl="node1" presStyleIdx="2" presStyleCnt="3">
        <dgm:presLayoutVars>
          <dgm:bulletEnabled val="1"/>
        </dgm:presLayoutVars>
      </dgm:prSet>
      <dgm:spPr/>
    </dgm:pt>
    <dgm:pt modelId="{D5DD8587-7A42-429D-B424-B31D5CDBD1CF}" type="pres">
      <dgm:prSet presAssocID="{17D5D990-DFA8-4866-8774-0449CB907DEC}" presName="ThreeNodes_3_text" presStyleLbl="node1" presStyleIdx="2" presStyleCnt="3">
        <dgm:presLayoutVars>
          <dgm:bulletEnabled val="1"/>
        </dgm:presLayoutVars>
      </dgm:prSet>
      <dgm:spPr/>
    </dgm:pt>
  </dgm:ptLst>
  <dgm:cxnLst>
    <dgm:cxn modelId="{0329313D-C381-4B53-90FB-44FDAB11497D}" type="presOf" srcId="{A12F5580-5336-4480-9E77-F8EC4C0271E0}" destId="{95F44E59-E644-4DA2-99B5-C3104ECBD84E}" srcOrd="1" destOrd="0" presId="urn:microsoft.com/office/officeart/2005/8/layout/vProcess5"/>
    <dgm:cxn modelId="{4D8EEA5B-BE07-4777-AF3F-A9072B206240}" type="presOf" srcId="{BC971292-7A49-450E-B818-43B0E10E82D5}" destId="{D5DD8587-7A42-429D-B424-B31D5CDBD1CF}" srcOrd="1" destOrd="0" presId="urn:microsoft.com/office/officeart/2005/8/layout/vProcess5"/>
    <dgm:cxn modelId="{44C8005C-A288-46C9-9719-70811FD7EC18}" srcId="{17D5D990-DFA8-4866-8774-0449CB907DEC}" destId="{A12F5580-5336-4480-9E77-F8EC4C0271E0}" srcOrd="0" destOrd="0" parTransId="{7E7A7FC7-A485-4141-AB2B-B53280CBCE73}" sibTransId="{D067E93E-5595-4682-A6F7-3353998675DD}"/>
    <dgm:cxn modelId="{A81E7F5F-235D-48FB-A7DD-219E0F06ECBA}" srcId="{17D5D990-DFA8-4866-8774-0449CB907DEC}" destId="{9332CA4B-97E1-444E-BB5A-BF99EFCA37B9}" srcOrd="1" destOrd="0" parTransId="{474D9048-914B-4F1F-B6C7-D3A16B973B6A}" sibTransId="{EDA25AE1-0757-4272-9438-79DFDABE85CA}"/>
    <dgm:cxn modelId="{534BBE4C-ED03-4075-8A70-E7F5A157D488}" type="presOf" srcId="{EDA25AE1-0757-4272-9438-79DFDABE85CA}" destId="{EEE70D72-0D9E-47A1-B9E9-424FA8BC786B}" srcOrd="0" destOrd="0" presId="urn:microsoft.com/office/officeart/2005/8/layout/vProcess5"/>
    <dgm:cxn modelId="{60CC1986-DC4C-43E5-B8F7-CB4047689885}" type="presOf" srcId="{9332CA4B-97E1-444E-BB5A-BF99EFCA37B9}" destId="{016EC6A2-AC5D-4DA4-8EA3-2924514B85B6}" srcOrd="0" destOrd="0" presId="urn:microsoft.com/office/officeart/2005/8/layout/vProcess5"/>
    <dgm:cxn modelId="{FF629789-370B-445F-A3FB-967EA19640B8}" type="presOf" srcId="{BC971292-7A49-450E-B818-43B0E10E82D5}" destId="{5685777C-AF6F-4CB1-BBDA-7E4FD094E540}" srcOrd="0" destOrd="0" presId="urn:microsoft.com/office/officeart/2005/8/layout/vProcess5"/>
    <dgm:cxn modelId="{C5344991-838D-4BD0-B25C-C154FEFF9267}" type="presOf" srcId="{A12F5580-5336-4480-9E77-F8EC4C0271E0}" destId="{C5898495-57A4-4A22-AD1C-75A2B8C69234}" srcOrd="0" destOrd="0" presId="urn:microsoft.com/office/officeart/2005/8/layout/vProcess5"/>
    <dgm:cxn modelId="{67308B9C-FF9F-4791-BF70-15CC898E570C}" type="presOf" srcId="{9332CA4B-97E1-444E-BB5A-BF99EFCA37B9}" destId="{75A5A89E-3112-42FF-BE05-2EA1FB67B034}" srcOrd="1" destOrd="0" presId="urn:microsoft.com/office/officeart/2005/8/layout/vProcess5"/>
    <dgm:cxn modelId="{A89D49B4-42A7-40EA-ADBB-C2D8DABFA08F}" srcId="{17D5D990-DFA8-4866-8774-0449CB907DEC}" destId="{BC971292-7A49-450E-B818-43B0E10E82D5}" srcOrd="2" destOrd="0" parTransId="{27185694-AAB7-41E0-B357-BE9A87C63811}" sibTransId="{7A09A9EA-5F70-4669-816A-B740F5E6C5DF}"/>
    <dgm:cxn modelId="{F2F476C6-62E1-4031-87DD-24994B49B84E}" type="presOf" srcId="{17D5D990-DFA8-4866-8774-0449CB907DEC}" destId="{A18020CE-F89A-4253-B4AF-26BCAC29528B}" srcOrd="0" destOrd="0" presId="urn:microsoft.com/office/officeart/2005/8/layout/vProcess5"/>
    <dgm:cxn modelId="{A9CEC0C8-C29D-4705-B4D7-9F140D063B9E}" type="presOf" srcId="{D067E93E-5595-4682-A6F7-3353998675DD}" destId="{F86B6E1B-EBE0-460A-B0F2-FA754B063DDC}" srcOrd="0" destOrd="0" presId="urn:microsoft.com/office/officeart/2005/8/layout/vProcess5"/>
    <dgm:cxn modelId="{71CB8B4F-E2F5-443E-A5C4-C4C3485DA30B}" type="presParOf" srcId="{A18020CE-F89A-4253-B4AF-26BCAC29528B}" destId="{B10C174F-A58A-48E1-82DB-DB93021BC264}" srcOrd="0" destOrd="0" presId="urn:microsoft.com/office/officeart/2005/8/layout/vProcess5"/>
    <dgm:cxn modelId="{FEDC218C-BFE0-4D09-A43C-2507CE711B8C}" type="presParOf" srcId="{A18020CE-F89A-4253-B4AF-26BCAC29528B}" destId="{C5898495-57A4-4A22-AD1C-75A2B8C69234}" srcOrd="1" destOrd="0" presId="urn:microsoft.com/office/officeart/2005/8/layout/vProcess5"/>
    <dgm:cxn modelId="{93F76D42-DEB8-44E6-BEC2-144F306B4669}" type="presParOf" srcId="{A18020CE-F89A-4253-B4AF-26BCAC29528B}" destId="{016EC6A2-AC5D-4DA4-8EA3-2924514B85B6}" srcOrd="2" destOrd="0" presId="urn:microsoft.com/office/officeart/2005/8/layout/vProcess5"/>
    <dgm:cxn modelId="{FB9DA251-40B4-47E8-A730-19E20A4B496D}" type="presParOf" srcId="{A18020CE-F89A-4253-B4AF-26BCAC29528B}" destId="{5685777C-AF6F-4CB1-BBDA-7E4FD094E540}" srcOrd="3" destOrd="0" presId="urn:microsoft.com/office/officeart/2005/8/layout/vProcess5"/>
    <dgm:cxn modelId="{A45695F4-AABD-4555-9B44-FA566FE40443}" type="presParOf" srcId="{A18020CE-F89A-4253-B4AF-26BCAC29528B}" destId="{F86B6E1B-EBE0-460A-B0F2-FA754B063DDC}" srcOrd="4" destOrd="0" presId="urn:microsoft.com/office/officeart/2005/8/layout/vProcess5"/>
    <dgm:cxn modelId="{50E0E1C0-4804-4120-AE87-F79D28F4495D}" type="presParOf" srcId="{A18020CE-F89A-4253-B4AF-26BCAC29528B}" destId="{EEE70D72-0D9E-47A1-B9E9-424FA8BC786B}" srcOrd="5" destOrd="0" presId="urn:microsoft.com/office/officeart/2005/8/layout/vProcess5"/>
    <dgm:cxn modelId="{E8CD0293-C08B-4F30-B039-F3AA70F1E70F}" type="presParOf" srcId="{A18020CE-F89A-4253-B4AF-26BCAC29528B}" destId="{95F44E59-E644-4DA2-99B5-C3104ECBD84E}" srcOrd="6" destOrd="0" presId="urn:microsoft.com/office/officeart/2005/8/layout/vProcess5"/>
    <dgm:cxn modelId="{4EA00371-1B0C-4F6D-9C79-51B85C5E19E6}" type="presParOf" srcId="{A18020CE-F89A-4253-B4AF-26BCAC29528B}" destId="{75A5A89E-3112-42FF-BE05-2EA1FB67B034}" srcOrd="7" destOrd="0" presId="urn:microsoft.com/office/officeart/2005/8/layout/vProcess5"/>
    <dgm:cxn modelId="{D095D3F1-38ED-430E-9426-34F1E692BF03}" type="presParOf" srcId="{A18020CE-F89A-4253-B4AF-26BCAC29528B}" destId="{D5DD8587-7A42-429D-B424-B31D5CDBD1C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4BCAFB-B944-459D-9054-AD3428F0076B}" type="doc">
      <dgm:prSet loTypeId="urn:microsoft.com/office/officeart/2005/8/layout/cycle3" loCatId="cycle" qsTypeId="urn:microsoft.com/office/officeart/2005/8/quickstyle/simple1" qsCatId="simple" csTypeId="urn:microsoft.com/office/officeart/2005/8/colors/accent1_2" csCatId="accent1"/>
      <dgm:spPr/>
      <dgm:t>
        <a:bodyPr/>
        <a:lstStyle/>
        <a:p>
          <a:endParaRPr lang="en-US"/>
        </a:p>
      </dgm:t>
    </dgm:pt>
    <dgm:pt modelId="{15BE08BD-2AD2-4809-A9E2-C680AD377230}">
      <dgm:prSet/>
      <dgm:spPr/>
      <dgm:t>
        <a:bodyPr/>
        <a:lstStyle/>
        <a:p>
          <a:r>
            <a:rPr lang="en-US"/>
            <a:t>Importers or Record</a:t>
          </a:r>
        </a:p>
      </dgm:t>
    </dgm:pt>
    <dgm:pt modelId="{68DC3C46-EC3A-4859-AE33-ED384F6C06FF}" type="parTrans" cxnId="{8BEC3EF0-5DD8-480A-8449-AF4C9FD1174F}">
      <dgm:prSet/>
      <dgm:spPr/>
      <dgm:t>
        <a:bodyPr/>
        <a:lstStyle/>
        <a:p>
          <a:endParaRPr lang="en-US"/>
        </a:p>
      </dgm:t>
    </dgm:pt>
    <dgm:pt modelId="{45C3BFD4-199C-4980-97ED-128B118A5F58}" type="sibTrans" cxnId="{8BEC3EF0-5DD8-480A-8449-AF4C9FD1174F}">
      <dgm:prSet/>
      <dgm:spPr/>
      <dgm:t>
        <a:bodyPr/>
        <a:lstStyle/>
        <a:p>
          <a:endParaRPr lang="en-US"/>
        </a:p>
      </dgm:t>
    </dgm:pt>
    <dgm:pt modelId="{20031E2B-5B66-4D3A-A9EC-9280BB3A59DC}">
      <dgm:prSet/>
      <dgm:spPr/>
      <dgm:t>
        <a:bodyPr/>
        <a:lstStyle/>
        <a:p>
          <a:r>
            <a:rPr lang="en-US"/>
            <a:t>C-Suite- CEO/ CFO/ COO/ Corporate Controllers</a:t>
          </a:r>
        </a:p>
      </dgm:t>
    </dgm:pt>
    <dgm:pt modelId="{B183D3DA-58F0-404F-B46B-D90FE4D95842}" type="parTrans" cxnId="{80A3367B-5CD8-4E17-8788-A9539EB675DC}">
      <dgm:prSet/>
      <dgm:spPr/>
      <dgm:t>
        <a:bodyPr/>
        <a:lstStyle/>
        <a:p>
          <a:endParaRPr lang="en-US"/>
        </a:p>
      </dgm:t>
    </dgm:pt>
    <dgm:pt modelId="{96F3EB33-C6E9-4DB7-9787-1545B965CF6A}" type="sibTrans" cxnId="{80A3367B-5CD8-4E17-8788-A9539EB675DC}">
      <dgm:prSet/>
      <dgm:spPr/>
      <dgm:t>
        <a:bodyPr/>
        <a:lstStyle/>
        <a:p>
          <a:endParaRPr lang="en-US"/>
        </a:p>
      </dgm:t>
    </dgm:pt>
    <dgm:pt modelId="{F51CB270-F417-4E46-9C95-4A60C4FB3648}">
      <dgm:prSet/>
      <dgm:spPr/>
      <dgm:t>
        <a:bodyPr/>
        <a:lstStyle/>
        <a:p>
          <a:r>
            <a:rPr lang="en-US"/>
            <a:t>Procurement Directors</a:t>
          </a:r>
        </a:p>
      </dgm:t>
    </dgm:pt>
    <dgm:pt modelId="{DA919D1E-7EFE-4760-9C9E-96E392DB91FE}" type="parTrans" cxnId="{AFAE1DC8-34E8-4EE6-B279-3C6CF989B8F2}">
      <dgm:prSet/>
      <dgm:spPr/>
      <dgm:t>
        <a:bodyPr/>
        <a:lstStyle/>
        <a:p>
          <a:endParaRPr lang="en-US"/>
        </a:p>
      </dgm:t>
    </dgm:pt>
    <dgm:pt modelId="{83C60E03-39C0-4B81-B51B-578F81E55521}" type="sibTrans" cxnId="{AFAE1DC8-34E8-4EE6-B279-3C6CF989B8F2}">
      <dgm:prSet/>
      <dgm:spPr/>
      <dgm:t>
        <a:bodyPr/>
        <a:lstStyle/>
        <a:p>
          <a:endParaRPr lang="en-US"/>
        </a:p>
      </dgm:t>
    </dgm:pt>
    <dgm:pt modelId="{A20FEE60-016C-4B6A-8D27-0494920B9E92}">
      <dgm:prSet/>
      <dgm:spPr/>
      <dgm:t>
        <a:bodyPr/>
        <a:lstStyle/>
        <a:p>
          <a:r>
            <a:rPr lang="en-US"/>
            <a:t>US Consignees</a:t>
          </a:r>
        </a:p>
      </dgm:t>
    </dgm:pt>
    <dgm:pt modelId="{275797E2-51C1-4C26-89DC-A3048269A07E}" type="parTrans" cxnId="{B1F866D6-EDE9-4414-B5E5-842BBF028C10}">
      <dgm:prSet/>
      <dgm:spPr/>
      <dgm:t>
        <a:bodyPr/>
        <a:lstStyle/>
        <a:p>
          <a:endParaRPr lang="en-US"/>
        </a:p>
      </dgm:t>
    </dgm:pt>
    <dgm:pt modelId="{EACE9036-A80B-42E3-A8D4-E3A0505134AD}" type="sibTrans" cxnId="{B1F866D6-EDE9-4414-B5E5-842BBF028C10}">
      <dgm:prSet/>
      <dgm:spPr/>
      <dgm:t>
        <a:bodyPr/>
        <a:lstStyle/>
        <a:p>
          <a:endParaRPr lang="en-US"/>
        </a:p>
      </dgm:t>
    </dgm:pt>
    <dgm:pt modelId="{5740B046-794A-415F-AA14-6B73728889C7}">
      <dgm:prSet/>
      <dgm:spPr/>
      <dgm:t>
        <a:bodyPr/>
        <a:lstStyle/>
        <a:p>
          <a:r>
            <a:rPr lang="en-US"/>
            <a:t>Domestic Buyers of Internationally Sourced Goods</a:t>
          </a:r>
        </a:p>
      </dgm:t>
    </dgm:pt>
    <dgm:pt modelId="{29451EE0-4377-490E-A372-ADCE7262984D}" type="parTrans" cxnId="{D9067D88-C109-444C-BF4A-31C55DD9EF58}">
      <dgm:prSet/>
      <dgm:spPr/>
      <dgm:t>
        <a:bodyPr/>
        <a:lstStyle/>
        <a:p>
          <a:endParaRPr lang="en-US"/>
        </a:p>
      </dgm:t>
    </dgm:pt>
    <dgm:pt modelId="{26C84CF1-4C79-41F5-852A-294B4418597A}" type="sibTrans" cxnId="{D9067D88-C109-444C-BF4A-31C55DD9EF58}">
      <dgm:prSet/>
      <dgm:spPr/>
      <dgm:t>
        <a:bodyPr/>
        <a:lstStyle/>
        <a:p>
          <a:endParaRPr lang="en-US"/>
        </a:p>
      </dgm:t>
    </dgm:pt>
    <dgm:pt modelId="{8371C36A-F8C9-4119-987E-D39F8F407003}">
      <dgm:prSet/>
      <dgm:spPr/>
      <dgm:t>
        <a:bodyPr/>
        <a:lstStyle/>
        <a:p>
          <a:r>
            <a:rPr lang="en-US"/>
            <a:t>Customs Brokers</a:t>
          </a:r>
        </a:p>
      </dgm:t>
    </dgm:pt>
    <dgm:pt modelId="{5099CDE7-719B-44AC-8A8D-DA1AD7860A35}" type="parTrans" cxnId="{15DE210E-B0D1-4991-8354-124809F8C912}">
      <dgm:prSet/>
      <dgm:spPr/>
      <dgm:t>
        <a:bodyPr/>
        <a:lstStyle/>
        <a:p>
          <a:endParaRPr lang="en-US"/>
        </a:p>
      </dgm:t>
    </dgm:pt>
    <dgm:pt modelId="{C4821B91-4864-4D5F-9366-40088D35ED30}" type="sibTrans" cxnId="{15DE210E-B0D1-4991-8354-124809F8C912}">
      <dgm:prSet/>
      <dgm:spPr/>
      <dgm:t>
        <a:bodyPr/>
        <a:lstStyle/>
        <a:p>
          <a:endParaRPr lang="en-US"/>
        </a:p>
      </dgm:t>
    </dgm:pt>
    <dgm:pt modelId="{78AE009B-AC43-4FFD-AF82-3F5E816A0993}">
      <dgm:prSet/>
      <dgm:spPr/>
      <dgm:t>
        <a:bodyPr/>
        <a:lstStyle/>
        <a:p>
          <a:r>
            <a:rPr lang="en-US"/>
            <a:t>Freight Forwarders</a:t>
          </a:r>
        </a:p>
      </dgm:t>
    </dgm:pt>
    <dgm:pt modelId="{44BF97CA-7C89-475E-957F-765C66DDAF01}" type="parTrans" cxnId="{2869C417-AF9D-4091-80A7-D819AEE4018C}">
      <dgm:prSet/>
      <dgm:spPr/>
      <dgm:t>
        <a:bodyPr/>
        <a:lstStyle/>
        <a:p>
          <a:endParaRPr lang="en-US"/>
        </a:p>
      </dgm:t>
    </dgm:pt>
    <dgm:pt modelId="{564D47B7-6B1C-4929-8CFB-97473FE6AA0C}" type="sibTrans" cxnId="{2869C417-AF9D-4091-80A7-D819AEE4018C}">
      <dgm:prSet/>
      <dgm:spPr/>
      <dgm:t>
        <a:bodyPr/>
        <a:lstStyle/>
        <a:p>
          <a:endParaRPr lang="en-US"/>
        </a:p>
      </dgm:t>
    </dgm:pt>
    <dgm:pt modelId="{FB1E5489-6C07-4BD4-BFF0-87F4F8BC9B70}">
      <dgm:prSet/>
      <dgm:spPr/>
      <dgm:t>
        <a:bodyPr/>
        <a:lstStyle/>
        <a:p>
          <a:r>
            <a:rPr lang="en-US"/>
            <a:t>Supply Chain Professionals</a:t>
          </a:r>
        </a:p>
      </dgm:t>
    </dgm:pt>
    <dgm:pt modelId="{E0EEAE5C-14DC-4455-99B3-D6FBA20C31DE}" type="parTrans" cxnId="{A6A253F4-0946-4064-836C-59D9D27C3033}">
      <dgm:prSet/>
      <dgm:spPr/>
      <dgm:t>
        <a:bodyPr/>
        <a:lstStyle/>
        <a:p>
          <a:endParaRPr lang="en-US"/>
        </a:p>
      </dgm:t>
    </dgm:pt>
    <dgm:pt modelId="{FFCE666C-E9D2-4D16-87AF-6C58CD467229}" type="sibTrans" cxnId="{A6A253F4-0946-4064-836C-59D9D27C3033}">
      <dgm:prSet/>
      <dgm:spPr/>
      <dgm:t>
        <a:bodyPr/>
        <a:lstStyle/>
        <a:p>
          <a:endParaRPr lang="en-US"/>
        </a:p>
      </dgm:t>
    </dgm:pt>
    <dgm:pt modelId="{E197B9F5-E0CC-41C8-A8A5-C243D5025376}">
      <dgm:prSet/>
      <dgm:spPr/>
      <dgm:t>
        <a:bodyPr/>
        <a:lstStyle/>
        <a:p>
          <a:r>
            <a:rPr lang="en-US"/>
            <a:t>US Citizens</a:t>
          </a:r>
        </a:p>
      </dgm:t>
    </dgm:pt>
    <dgm:pt modelId="{DC71E276-E2A7-4AFA-8859-38FAE76B6691}" type="parTrans" cxnId="{3B60D879-47BE-43A4-BA7A-07AF33BC9B06}">
      <dgm:prSet/>
      <dgm:spPr/>
      <dgm:t>
        <a:bodyPr/>
        <a:lstStyle/>
        <a:p>
          <a:endParaRPr lang="en-US"/>
        </a:p>
      </dgm:t>
    </dgm:pt>
    <dgm:pt modelId="{EF54518F-9533-433C-867F-31F3574D3254}" type="sibTrans" cxnId="{3B60D879-47BE-43A4-BA7A-07AF33BC9B06}">
      <dgm:prSet/>
      <dgm:spPr/>
      <dgm:t>
        <a:bodyPr/>
        <a:lstStyle/>
        <a:p>
          <a:endParaRPr lang="en-US"/>
        </a:p>
      </dgm:t>
    </dgm:pt>
    <dgm:pt modelId="{1DEAD252-B009-4202-919E-2D7926A587E0}" type="pres">
      <dgm:prSet presAssocID="{584BCAFB-B944-459D-9054-AD3428F0076B}" presName="Name0" presStyleCnt="0">
        <dgm:presLayoutVars>
          <dgm:dir/>
          <dgm:resizeHandles val="exact"/>
        </dgm:presLayoutVars>
      </dgm:prSet>
      <dgm:spPr/>
    </dgm:pt>
    <dgm:pt modelId="{8CAB99F5-0DAA-4638-A423-301DF35EC57D}" type="pres">
      <dgm:prSet presAssocID="{584BCAFB-B944-459D-9054-AD3428F0076B}" presName="cycle" presStyleCnt="0"/>
      <dgm:spPr/>
    </dgm:pt>
    <dgm:pt modelId="{F758A5F5-7F0A-488E-A46F-3E1221026133}" type="pres">
      <dgm:prSet presAssocID="{15BE08BD-2AD2-4809-A9E2-C680AD377230}" presName="nodeFirstNode" presStyleLbl="node1" presStyleIdx="0" presStyleCnt="9">
        <dgm:presLayoutVars>
          <dgm:bulletEnabled val="1"/>
        </dgm:presLayoutVars>
      </dgm:prSet>
      <dgm:spPr/>
    </dgm:pt>
    <dgm:pt modelId="{EEEAC722-7E6C-49F3-8476-07FEC9CB1E19}" type="pres">
      <dgm:prSet presAssocID="{45C3BFD4-199C-4980-97ED-128B118A5F58}" presName="sibTransFirstNode" presStyleLbl="bgShp" presStyleIdx="0" presStyleCnt="1"/>
      <dgm:spPr/>
    </dgm:pt>
    <dgm:pt modelId="{D94AB5CE-7BF5-49E0-9DC1-6855B2DC024F}" type="pres">
      <dgm:prSet presAssocID="{20031E2B-5B66-4D3A-A9EC-9280BB3A59DC}" presName="nodeFollowingNodes" presStyleLbl="node1" presStyleIdx="1" presStyleCnt="9">
        <dgm:presLayoutVars>
          <dgm:bulletEnabled val="1"/>
        </dgm:presLayoutVars>
      </dgm:prSet>
      <dgm:spPr/>
    </dgm:pt>
    <dgm:pt modelId="{5EE39261-A972-4766-8792-DC66F3149D2C}" type="pres">
      <dgm:prSet presAssocID="{F51CB270-F417-4E46-9C95-4A60C4FB3648}" presName="nodeFollowingNodes" presStyleLbl="node1" presStyleIdx="2" presStyleCnt="9">
        <dgm:presLayoutVars>
          <dgm:bulletEnabled val="1"/>
        </dgm:presLayoutVars>
      </dgm:prSet>
      <dgm:spPr/>
    </dgm:pt>
    <dgm:pt modelId="{6D0A7734-DC44-454E-BE1F-1DD1A2715914}" type="pres">
      <dgm:prSet presAssocID="{A20FEE60-016C-4B6A-8D27-0494920B9E92}" presName="nodeFollowingNodes" presStyleLbl="node1" presStyleIdx="3" presStyleCnt="9">
        <dgm:presLayoutVars>
          <dgm:bulletEnabled val="1"/>
        </dgm:presLayoutVars>
      </dgm:prSet>
      <dgm:spPr/>
    </dgm:pt>
    <dgm:pt modelId="{CC0D92DB-8DCE-4B44-8F74-32DD8CDBA0CA}" type="pres">
      <dgm:prSet presAssocID="{5740B046-794A-415F-AA14-6B73728889C7}" presName="nodeFollowingNodes" presStyleLbl="node1" presStyleIdx="4" presStyleCnt="9">
        <dgm:presLayoutVars>
          <dgm:bulletEnabled val="1"/>
        </dgm:presLayoutVars>
      </dgm:prSet>
      <dgm:spPr/>
    </dgm:pt>
    <dgm:pt modelId="{7603A47D-D806-4413-B8A2-F0F32D8F1A92}" type="pres">
      <dgm:prSet presAssocID="{8371C36A-F8C9-4119-987E-D39F8F407003}" presName="nodeFollowingNodes" presStyleLbl="node1" presStyleIdx="5" presStyleCnt="9">
        <dgm:presLayoutVars>
          <dgm:bulletEnabled val="1"/>
        </dgm:presLayoutVars>
      </dgm:prSet>
      <dgm:spPr/>
    </dgm:pt>
    <dgm:pt modelId="{E993975B-278B-4470-8C4B-556A39DD7EB2}" type="pres">
      <dgm:prSet presAssocID="{78AE009B-AC43-4FFD-AF82-3F5E816A0993}" presName="nodeFollowingNodes" presStyleLbl="node1" presStyleIdx="6" presStyleCnt="9">
        <dgm:presLayoutVars>
          <dgm:bulletEnabled val="1"/>
        </dgm:presLayoutVars>
      </dgm:prSet>
      <dgm:spPr/>
    </dgm:pt>
    <dgm:pt modelId="{793E7CD4-FDEE-4CAE-A62B-A46B1A17C557}" type="pres">
      <dgm:prSet presAssocID="{FB1E5489-6C07-4BD4-BFF0-87F4F8BC9B70}" presName="nodeFollowingNodes" presStyleLbl="node1" presStyleIdx="7" presStyleCnt="9">
        <dgm:presLayoutVars>
          <dgm:bulletEnabled val="1"/>
        </dgm:presLayoutVars>
      </dgm:prSet>
      <dgm:spPr/>
    </dgm:pt>
    <dgm:pt modelId="{914E305D-BCA2-4C2A-89C9-12F51AA167EF}" type="pres">
      <dgm:prSet presAssocID="{E197B9F5-E0CC-41C8-A8A5-C243D5025376}" presName="nodeFollowingNodes" presStyleLbl="node1" presStyleIdx="8" presStyleCnt="9">
        <dgm:presLayoutVars>
          <dgm:bulletEnabled val="1"/>
        </dgm:presLayoutVars>
      </dgm:prSet>
      <dgm:spPr/>
    </dgm:pt>
  </dgm:ptLst>
  <dgm:cxnLst>
    <dgm:cxn modelId="{15DE210E-B0D1-4991-8354-124809F8C912}" srcId="{584BCAFB-B944-459D-9054-AD3428F0076B}" destId="{8371C36A-F8C9-4119-987E-D39F8F407003}" srcOrd="5" destOrd="0" parTransId="{5099CDE7-719B-44AC-8A8D-DA1AD7860A35}" sibTransId="{C4821B91-4864-4D5F-9366-40088D35ED30}"/>
    <dgm:cxn modelId="{2869C417-AF9D-4091-80A7-D819AEE4018C}" srcId="{584BCAFB-B944-459D-9054-AD3428F0076B}" destId="{78AE009B-AC43-4FFD-AF82-3F5E816A0993}" srcOrd="6" destOrd="0" parTransId="{44BF97CA-7C89-475E-957F-765C66DDAF01}" sibTransId="{564D47B7-6B1C-4929-8CFB-97473FE6AA0C}"/>
    <dgm:cxn modelId="{D658DE2C-BD04-4B44-88BE-D3008290643A}" type="presOf" srcId="{78AE009B-AC43-4FFD-AF82-3F5E816A0993}" destId="{E993975B-278B-4470-8C4B-556A39DD7EB2}" srcOrd="0" destOrd="0" presId="urn:microsoft.com/office/officeart/2005/8/layout/cycle3"/>
    <dgm:cxn modelId="{40443238-80EE-47A1-8635-E38E9A7A88B7}" type="presOf" srcId="{F51CB270-F417-4E46-9C95-4A60C4FB3648}" destId="{5EE39261-A972-4766-8792-DC66F3149D2C}" srcOrd="0" destOrd="0" presId="urn:microsoft.com/office/officeart/2005/8/layout/cycle3"/>
    <dgm:cxn modelId="{8A784C40-6728-495B-B7C1-757C2FCF9B00}" type="presOf" srcId="{584BCAFB-B944-459D-9054-AD3428F0076B}" destId="{1DEAD252-B009-4202-919E-2D7926A587E0}" srcOrd="0" destOrd="0" presId="urn:microsoft.com/office/officeart/2005/8/layout/cycle3"/>
    <dgm:cxn modelId="{50CBA140-B305-4128-9E53-749A2C9C2E50}" type="presOf" srcId="{45C3BFD4-199C-4980-97ED-128B118A5F58}" destId="{EEEAC722-7E6C-49F3-8476-07FEC9CB1E19}" srcOrd="0" destOrd="0" presId="urn:microsoft.com/office/officeart/2005/8/layout/cycle3"/>
    <dgm:cxn modelId="{CA718254-E7E8-4CC7-B95C-D6B837ACAD5D}" type="presOf" srcId="{5740B046-794A-415F-AA14-6B73728889C7}" destId="{CC0D92DB-8DCE-4B44-8F74-32DD8CDBA0CA}" srcOrd="0" destOrd="0" presId="urn:microsoft.com/office/officeart/2005/8/layout/cycle3"/>
    <dgm:cxn modelId="{3B60D879-47BE-43A4-BA7A-07AF33BC9B06}" srcId="{584BCAFB-B944-459D-9054-AD3428F0076B}" destId="{E197B9F5-E0CC-41C8-A8A5-C243D5025376}" srcOrd="8" destOrd="0" parTransId="{DC71E276-E2A7-4AFA-8859-38FAE76B6691}" sibTransId="{EF54518F-9533-433C-867F-31F3574D3254}"/>
    <dgm:cxn modelId="{80A3367B-5CD8-4E17-8788-A9539EB675DC}" srcId="{584BCAFB-B944-459D-9054-AD3428F0076B}" destId="{20031E2B-5B66-4D3A-A9EC-9280BB3A59DC}" srcOrd="1" destOrd="0" parTransId="{B183D3DA-58F0-404F-B46B-D90FE4D95842}" sibTransId="{96F3EB33-C6E9-4DB7-9787-1545B965CF6A}"/>
    <dgm:cxn modelId="{D9067D88-C109-444C-BF4A-31C55DD9EF58}" srcId="{584BCAFB-B944-459D-9054-AD3428F0076B}" destId="{5740B046-794A-415F-AA14-6B73728889C7}" srcOrd="4" destOrd="0" parTransId="{29451EE0-4377-490E-A372-ADCE7262984D}" sibTransId="{26C84CF1-4C79-41F5-852A-294B4418597A}"/>
    <dgm:cxn modelId="{7AE1B489-FB1C-40A8-A11B-423A46805E34}" type="presOf" srcId="{8371C36A-F8C9-4119-987E-D39F8F407003}" destId="{7603A47D-D806-4413-B8A2-F0F32D8F1A92}" srcOrd="0" destOrd="0" presId="urn:microsoft.com/office/officeart/2005/8/layout/cycle3"/>
    <dgm:cxn modelId="{5567F8C1-0E9C-4480-BA21-1F3BC316C4A2}" type="presOf" srcId="{FB1E5489-6C07-4BD4-BFF0-87F4F8BC9B70}" destId="{793E7CD4-FDEE-4CAE-A62B-A46B1A17C557}" srcOrd="0" destOrd="0" presId="urn:microsoft.com/office/officeart/2005/8/layout/cycle3"/>
    <dgm:cxn modelId="{974D38C2-541F-4C4E-88CB-770FD4042136}" type="presOf" srcId="{15BE08BD-2AD2-4809-A9E2-C680AD377230}" destId="{F758A5F5-7F0A-488E-A46F-3E1221026133}" srcOrd="0" destOrd="0" presId="urn:microsoft.com/office/officeart/2005/8/layout/cycle3"/>
    <dgm:cxn modelId="{AFAE1DC8-34E8-4EE6-B279-3C6CF989B8F2}" srcId="{584BCAFB-B944-459D-9054-AD3428F0076B}" destId="{F51CB270-F417-4E46-9C95-4A60C4FB3648}" srcOrd="2" destOrd="0" parTransId="{DA919D1E-7EFE-4760-9C9E-96E392DB91FE}" sibTransId="{83C60E03-39C0-4B81-B51B-578F81E55521}"/>
    <dgm:cxn modelId="{4330F3CC-1E99-49B5-A233-8ABF84A00C19}" type="presOf" srcId="{E197B9F5-E0CC-41C8-A8A5-C243D5025376}" destId="{914E305D-BCA2-4C2A-89C9-12F51AA167EF}" srcOrd="0" destOrd="0" presId="urn:microsoft.com/office/officeart/2005/8/layout/cycle3"/>
    <dgm:cxn modelId="{B1F866D6-EDE9-4414-B5E5-842BBF028C10}" srcId="{584BCAFB-B944-459D-9054-AD3428F0076B}" destId="{A20FEE60-016C-4B6A-8D27-0494920B9E92}" srcOrd="3" destOrd="0" parTransId="{275797E2-51C1-4C26-89DC-A3048269A07E}" sibTransId="{EACE9036-A80B-42E3-A8D4-E3A0505134AD}"/>
    <dgm:cxn modelId="{9FC69EEA-44EA-46E0-9FD9-9C153E0DE783}" type="presOf" srcId="{20031E2B-5B66-4D3A-A9EC-9280BB3A59DC}" destId="{D94AB5CE-7BF5-49E0-9DC1-6855B2DC024F}" srcOrd="0" destOrd="0" presId="urn:microsoft.com/office/officeart/2005/8/layout/cycle3"/>
    <dgm:cxn modelId="{8BEC3EF0-5DD8-480A-8449-AF4C9FD1174F}" srcId="{584BCAFB-B944-459D-9054-AD3428F0076B}" destId="{15BE08BD-2AD2-4809-A9E2-C680AD377230}" srcOrd="0" destOrd="0" parTransId="{68DC3C46-EC3A-4859-AE33-ED384F6C06FF}" sibTransId="{45C3BFD4-199C-4980-97ED-128B118A5F58}"/>
    <dgm:cxn modelId="{A6A253F4-0946-4064-836C-59D9D27C3033}" srcId="{584BCAFB-B944-459D-9054-AD3428F0076B}" destId="{FB1E5489-6C07-4BD4-BFF0-87F4F8BC9B70}" srcOrd="7" destOrd="0" parTransId="{E0EEAE5C-14DC-4455-99B3-D6FBA20C31DE}" sibTransId="{FFCE666C-E9D2-4D16-87AF-6C58CD467229}"/>
    <dgm:cxn modelId="{2480F9F9-1CBB-4FDC-BCC8-22753B92D5C1}" type="presOf" srcId="{A20FEE60-016C-4B6A-8D27-0494920B9E92}" destId="{6D0A7734-DC44-454E-BE1F-1DD1A2715914}" srcOrd="0" destOrd="0" presId="urn:microsoft.com/office/officeart/2005/8/layout/cycle3"/>
    <dgm:cxn modelId="{9B6F1F20-9141-4D83-9D4E-44EEB621317A}" type="presParOf" srcId="{1DEAD252-B009-4202-919E-2D7926A587E0}" destId="{8CAB99F5-0DAA-4638-A423-301DF35EC57D}" srcOrd="0" destOrd="0" presId="urn:microsoft.com/office/officeart/2005/8/layout/cycle3"/>
    <dgm:cxn modelId="{71DEA562-51BB-4C4C-B2DE-D043F5A3CFF3}" type="presParOf" srcId="{8CAB99F5-0DAA-4638-A423-301DF35EC57D}" destId="{F758A5F5-7F0A-488E-A46F-3E1221026133}" srcOrd="0" destOrd="0" presId="urn:microsoft.com/office/officeart/2005/8/layout/cycle3"/>
    <dgm:cxn modelId="{1E25E854-F47B-4F3F-910A-8BD2746A5659}" type="presParOf" srcId="{8CAB99F5-0DAA-4638-A423-301DF35EC57D}" destId="{EEEAC722-7E6C-49F3-8476-07FEC9CB1E19}" srcOrd="1" destOrd="0" presId="urn:microsoft.com/office/officeart/2005/8/layout/cycle3"/>
    <dgm:cxn modelId="{9CD09974-5F04-4E98-ACF9-990209F3F27F}" type="presParOf" srcId="{8CAB99F5-0DAA-4638-A423-301DF35EC57D}" destId="{D94AB5CE-7BF5-49E0-9DC1-6855B2DC024F}" srcOrd="2" destOrd="0" presId="urn:microsoft.com/office/officeart/2005/8/layout/cycle3"/>
    <dgm:cxn modelId="{243F90DF-F7C1-4E3B-A36D-D4F53216DBE2}" type="presParOf" srcId="{8CAB99F5-0DAA-4638-A423-301DF35EC57D}" destId="{5EE39261-A972-4766-8792-DC66F3149D2C}" srcOrd="3" destOrd="0" presId="urn:microsoft.com/office/officeart/2005/8/layout/cycle3"/>
    <dgm:cxn modelId="{1A4F1A4C-7306-447C-A275-3532DBDFE22B}" type="presParOf" srcId="{8CAB99F5-0DAA-4638-A423-301DF35EC57D}" destId="{6D0A7734-DC44-454E-BE1F-1DD1A2715914}" srcOrd="4" destOrd="0" presId="urn:microsoft.com/office/officeart/2005/8/layout/cycle3"/>
    <dgm:cxn modelId="{C8A2F3B6-551D-45D2-A6D5-E0FD664C0DF7}" type="presParOf" srcId="{8CAB99F5-0DAA-4638-A423-301DF35EC57D}" destId="{CC0D92DB-8DCE-4B44-8F74-32DD8CDBA0CA}" srcOrd="5" destOrd="0" presId="urn:microsoft.com/office/officeart/2005/8/layout/cycle3"/>
    <dgm:cxn modelId="{AE90BBA5-0633-4336-BA3A-BF00740E74D3}" type="presParOf" srcId="{8CAB99F5-0DAA-4638-A423-301DF35EC57D}" destId="{7603A47D-D806-4413-B8A2-F0F32D8F1A92}" srcOrd="6" destOrd="0" presId="urn:microsoft.com/office/officeart/2005/8/layout/cycle3"/>
    <dgm:cxn modelId="{2133DD3B-16C6-4BBB-B45C-2269B9BBA8A4}" type="presParOf" srcId="{8CAB99F5-0DAA-4638-A423-301DF35EC57D}" destId="{E993975B-278B-4470-8C4B-556A39DD7EB2}" srcOrd="7" destOrd="0" presId="urn:microsoft.com/office/officeart/2005/8/layout/cycle3"/>
    <dgm:cxn modelId="{C9D96675-6436-44B5-8DB0-AD4BC1FD59E8}" type="presParOf" srcId="{8CAB99F5-0DAA-4638-A423-301DF35EC57D}" destId="{793E7CD4-FDEE-4CAE-A62B-A46B1A17C557}" srcOrd="8" destOrd="0" presId="urn:microsoft.com/office/officeart/2005/8/layout/cycle3"/>
    <dgm:cxn modelId="{5DE862E6-8AA2-4EB7-8B58-61EDD7F67A4C}" type="presParOf" srcId="{8CAB99F5-0DAA-4638-A423-301DF35EC57D}" destId="{914E305D-BCA2-4C2A-89C9-12F51AA167EF}"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60DDD7-43D5-464B-8A18-0CC4613E0B74}" type="doc">
      <dgm:prSet loTypeId="urn:microsoft.com/office/officeart/2005/8/layout/cycle3" loCatId="cycle" qsTypeId="urn:microsoft.com/office/officeart/2005/8/quickstyle/simple1" qsCatId="simple" csTypeId="urn:microsoft.com/office/officeart/2005/8/colors/colorful1" csCatId="colorful"/>
      <dgm:spPr/>
      <dgm:t>
        <a:bodyPr/>
        <a:lstStyle/>
        <a:p>
          <a:endParaRPr lang="en-US"/>
        </a:p>
      </dgm:t>
    </dgm:pt>
    <dgm:pt modelId="{0D3F1296-FA1D-4E3F-AB7E-071C224947AB}">
      <dgm:prSet/>
      <dgm:spPr/>
      <dgm:t>
        <a:bodyPr/>
        <a:lstStyle/>
        <a:p>
          <a:r>
            <a:rPr lang="en-US"/>
            <a:t>Procurement</a:t>
          </a:r>
        </a:p>
      </dgm:t>
    </dgm:pt>
    <dgm:pt modelId="{15BB1274-37AE-4419-8E3A-ABA9F324D303}" type="parTrans" cxnId="{0F447073-9BCA-46AB-B0CF-156C5847F660}">
      <dgm:prSet/>
      <dgm:spPr/>
      <dgm:t>
        <a:bodyPr/>
        <a:lstStyle/>
        <a:p>
          <a:endParaRPr lang="en-US"/>
        </a:p>
      </dgm:t>
    </dgm:pt>
    <dgm:pt modelId="{90BF73AB-09E9-4A41-90F6-7693967CE51B}" type="sibTrans" cxnId="{0F447073-9BCA-46AB-B0CF-156C5847F660}">
      <dgm:prSet/>
      <dgm:spPr/>
      <dgm:t>
        <a:bodyPr/>
        <a:lstStyle/>
        <a:p>
          <a:endParaRPr lang="en-US"/>
        </a:p>
      </dgm:t>
    </dgm:pt>
    <dgm:pt modelId="{8C7A6C9A-68A4-49D1-9575-0E20154E18AF}">
      <dgm:prSet/>
      <dgm:spPr/>
      <dgm:t>
        <a:bodyPr/>
        <a:lstStyle/>
        <a:p>
          <a:r>
            <a:rPr lang="en-US"/>
            <a:t>Sourcing</a:t>
          </a:r>
        </a:p>
      </dgm:t>
    </dgm:pt>
    <dgm:pt modelId="{D328B386-0855-4E67-A186-6FD5CF442029}" type="parTrans" cxnId="{0CCA6739-1BE1-4A59-91F7-AA8CE6343FB4}">
      <dgm:prSet/>
      <dgm:spPr/>
      <dgm:t>
        <a:bodyPr/>
        <a:lstStyle/>
        <a:p>
          <a:endParaRPr lang="en-US"/>
        </a:p>
      </dgm:t>
    </dgm:pt>
    <dgm:pt modelId="{54B45F7F-53D6-49CE-8E84-5315AA4D457A}" type="sibTrans" cxnId="{0CCA6739-1BE1-4A59-91F7-AA8CE6343FB4}">
      <dgm:prSet/>
      <dgm:spPr/>
      <dgm:t>
        <a:bodyPr/>
        <a:lstStyle/>
        <a:p>
          <a:endParaRPr lang="en-US"/>
        </a:p>
      </dgm:t>
    </dgm:pt>
    <dgm:pt modelId="{51974C0D-BD77-4F47-85A5-A9523AFECF8A}">
      <dgm:prSet/>
      <dgm:spPr/>
      <dgm:t>
        <a:bodyPr/>
        <a:lstStyle/>
        <a:p>
          <a:r>
            <a:rPr lang="en-US"/>
            <a:t>Logistics</a:t>
          </a:r>
        </a:p>
      </dgm:t>
    </dgm:pt>
    <dgm:pt modelId="{5D9F349D-5C52-4731-85BD-D673FA11FAE9}" type="parTrans" cxnId="{204C5E60-B6F4-4663-A6D9-73986636F504}">
      <dgm:prSet/>
      <dgm:spPr/>
      <dgm:t>
        <a:bodyPr/>
        <a:lstStyle/>
        <a:p>
          <a:endParaRPr lang="en-US"/>
        </a:p>
      </dgm:t>
    </dgm:pt>
    <dgm:pt modelId="{5DD0A3DC-BE1F-4060-AA63-0888A39A6E45}" type="sibTrans" cxnId="{204C5E60-B6F4-4663-A6D9-73986636F504}">
      <dgm:prSet/>
      <dgm:spPr/>
      <dgm:t>
        <a:bodyPr/>
        <a:lstStyle/>
        <a:p>
          <a:endParaRPr lang="en-US"/>
        </a:p>
      </dgm:t>
    </dgm:pt>
    <dgm:pt modelId="{E1817733-75DA-43BE-A278-2391352FFD45}">
      <dgm:prSet/>
      <dgm:spPr/>
      <dgm:t>
        <a:bodyPr/>
        <a:lstStyle/>
        <a:p>
          <a:r>
            <a:rPr lang="en-US"/>
            <a:t>Operations</a:t>
          </a:r>
        </a:p>
      </dgm:t>
    </dgm:pt>
    <dgm:pt modelId="{2DD8D619-D573-4D43-A6A5-81A92D16B8B4}" type="parTrans" cxnId="{6D7264BE-B91A-4967-9F7E-C8ACDE9BD4D8}">
      <dgm:prSet/>
      <dgm:spPr/>
      <dgm:t>
        <a:bodyPr/>
        <a:lstStyle/>
        <a:p>
          <a:endParaRPr lang="en-US"/>
        </a:p>
      </dgm:t>
    </dgm:pt>
    <dgm:pt modelId="{E7312CC2-42CA-4331-9058-04B5FE96595E}" type="sibTrans" cxnId="{6D7264BE-B91A-4967-9F7E-C8ACDE9BD4D8}">
      <dgm:prSet/>
      <dgm:spPr/>
      <dgm:t>
        <a:bodyPr/>
        <a:lstStyle/>
        <a:p>
          <a:endParaRPr lang="en-US"/>
        </a:p>
      </dgm:t>
    </dgm:pt>
    <dgm:pt modelId="{4535C1DE-16CE-4799-B646-FBF689AD35B5}">
      <dgm:prSet/>
      <dgm:spPr/>
      <dgm:t>
        <a:bodyPr/>
        <a:lstStyle/>
        <a:p>
          <a:r>
            <a:rPr lang="en-US"/>
            <a:t>Compliance</a:t>
          </a:r>
        </a:p>
      </dgm:t>
    </dgm:pt>
    <dgm:pt modelId="{F4C46DF9-88EB-4A41-87DA-287224224860}" type="parTrans" cxnId="{BAFFF699-BE55-4C48-881A-0204DC6B4E90}">
      <dgm:prSet/>
      <dgm:spPr/>
      <dgm:t>
        <a:bodyPr/>
        <a:lstStyle/>
        <a:p>
          <a:endParaRPr lang="en-US"/>
        </a:p>
      </dgm:t>
    </dgm:pt>
    <dgm:pt modelId="{87A982A0-6C15-4EC7-B5AB-1272410246AA}" type="sibTrans" cxnId="{BAFFF699-BE55-4C48-881A-0204DC6B4E90}">
      <dgm:prSet/>
      <dgm:spPr/>
      <dgm:t>
        <a:bodyPr/>
        <a:lstStyle/>
        <a:p>
          <a:endParaRPr lang="en-US"/>
        </a:p>
      </dgm:t>
    </dgm:pt>
    <dgm:pt modelId="{BF7904EE-CBBA-4B58-AA4B-06D2A420FF86}">
      <dgm:prSet/>
      <dgm:spPr/>
      <dgm:t>
        <a:bodyPr/>
        <a:lstStyle/>
        <a:p>
          <a:r>
            <a:rPr lang="en-US"/>
            <a:t>Finance</a:t>
          </a:r>
        </a:p>
      </dgm:t>
    </dgm:pt>
    <dgm:pt modelId="{425215C7-972D-4DA3-BB48-273B69EE5818}" type="parTrans" cxnId="{047249F4-0485-43E9-93F5-5A7FA0A802AA}">
      <dgm:prSet/>
      <dgm:spPr/>
      <dgm:t>
        <a:bodyPr/>
        <a:lstStyle/>
        <a:p>
          <a:endParaRPr lang="en-US"/>
        </a:p>
      </dgm:t>
    </dgm:pt>
    <dgm:pt modelId="{CCB70912-C2B4-4852-97FB-AC58E8BAD191}" type="sibTrans" cxnId="{047249F4-0485-43E9-93F5-5A7FA0A802AA}">
      <dgm:prSet/>
      <dgm:spPr/>
      <dgm:t>
        <a:bodyPr/>
        <a:lstStyle/>
        <a:p>
          <a:endParaRPr lang="en-US"/>
        </a:p>
      </dgm:t>
    </dgm:pt>
    <dgm:pt modelId="{4A964162-43B4-4058-8443-1F9EEDA4BFFC}">
      <dgm:prSet/>
      <dgm:spPr/>
      <dgm:t>
        <a:bodyPr/>
        <a:lstStyle/>
        <a:p>
          <a:r>
            <a:rPr lang="en-US" dirty="0"/>
            <a:t>Senior Management</a:t>
          </a:r>
        </a:p>
      </dgm:t>
    </dgm:pt>
    <dgm:pt modelId="{08510BC3-CC9A-4568-AB7B-D263A9076050}" type="parTrans" cxnId="{2242FABF-4CCE-4BCB-BE9F-3E036375070C}">
      <dgm:prSet/>
      <dgm:spPr/>
      <dgm:t>
        <a:bodyPr/>
        <a:lstStyle/>
        <a:p>
          <a:endParaRPr lang="en-US"/>
        </a:p>
      </dgm:t>
    </dgm:pt>
    <dgm:pt modelId="{486F8BE5-AB1B-48AC-8EAC-E5DECED2A494}" type="sibTrans" cxnId="{2242FABF-4CCE-4BCB-BE9F-3E036375070C}">
      <dgm:prSet/>
      <dgm:spPr/>
      <dgm:t>
        <a:bodyPr/>
        <a:lstStyle/>
        <a:p>
          <a:endParaRPr lang="en-US"/>
        </a:p>
      </dgm:t>
    </dgm:pt>
    <dgm:pt modelId="{AF36B431-22C0-429B-90C0-C8106D1C20E6}">
      <dgm:prSet/>
      <dgm:spPr/>
      <dgm:t>
        <a:bodyPr/>
        <a:lstStyle/>
        <a:p>
          <a:r>
            <a:rPr lang="en-US"/>
            <a:t>Sales</a:t>
          </a:r>
        </a:p>
      </dgm:t>
    </dgm:pt>
    <dgm:pt modelId="{18F62AFD-0660-47C1-8E9D-D4446F33F359}" type="parTrans" cxnId="{3E2B3D40-801B-410E-9006-D5FE7F13DA84}">
      <dgm:prSet/>
      <dgm:spPr/>
      <dgm:t>
        <a:bodyPr/>
        <a:lstStyle/>
        <a:p>
          <a:endParaRPr lang="en-US"/>
        </a:p>
      </dgm:t>
    </dgm:pt>
    <dgm:pt modelId="{EDDBC587-052E-471C-99BF-2B91F169F595}" type="sibTrans" cxnId="{3E2B3D40-801B-410E-9006-D5FE7F13DA84}">
      <dgm:prSet/>
      <dgm:spPr/>
      <dgm:t>
        <a:bodyPr/>
        <a:lstStyle/>
        <a:p>
          <a:endParaRPr lang="en-US"/>
        </a:p>
      </dgm:t>
    </dgm:pt>
    <dgm:pt modelId="{2D76588F-F6BA-4CC3-995F-344EE8CABD29}">
      <dgm:prSet/>
      <dgm:spPr/>
      <dgm:t>
        <a:bodyPr/>
        <a:lstStyle/>
        <a:p>
          <a:r>
            <a:rPr lang="en-US"/>
            <a:t>Warehousing/ Receiving/ Distribution</a:t>
          </a:r>
        </a:p>
      </dgm:t>
    </dgm:pt>
    <dgm:pt modelId="{76370AD2-42E8-46A6-9E5E-D350C9881B5C}" type="parTrans" cxnId="{068E76B6-81ED-4B96-A11A-7CCEF9AB5658}">
      <dgm:prSet/>
      <dgm:spPr/>
      <dgm:t>
        <a:bodyPr/>
        <a:lstStyle/>
        <a:p>
          <a:endParaRPr lang="en-US"/>
        </a:p>
      </dgm:t>
    </dgm:pt>
    <dgm:pt modelId="{9EDF44C9-1756-48F6-B761-B183C5E6004F}" type="sibTrans" cxnId="{068E76B6-81ED-4B96-A11A-7CCEF9AB5658}">
      <dgm:prSet/>
      <dgm:spPr/>
      <dgm:t>
        <a:bodyPr/>
        <a:lstStyle/>
        <a:p>
          <a:endParaRPr lang="en-US"/>
        </a:p>
      </dgm:t>
    </dgm:pt>
    <dgm:pt modelId="{BE38CD33-8780-477F-A58E-573F007B9E05}" type="pres">
      <dgm:prSet presAssocID="{9960DDD7-43D5-464B-8A18-0CC4613E0B74}" presName="Name0" presStyleCnt="0">
        <dgm:presLayoutVars>
          <dgm:dir/>
          <dgm:resizeHandles val="exact"/>
        </dgm:presLayoutVars>
      </dgm:prSet>
      <dgm:spPr/>
    </dgm:pt>
    <dgm:pt modelId="{FCCFB8F3-54EE-49C4-BAF2-62BEF62D5212}" type="pres">
      <dgm:prSet presAssocID="{9960DDD7-43D5-464B-8A18-0CC4613E0B74}" presName="cycle" presStyleCnt="0"/>
      <dgm:spPr/>
    </dgm:pt>
    <dgm:pt modelId="{4EF28FBD-7256-47C0-BCFB-062DBEF262E2}" type="pres">
      <dgm:prSet presAssocID="{0D3F1296-FA1D-4E3F-AB7E-071C224947AB}" presName="nodeFirstNode" presStyleLbl="node1" presStyleIdx="0" presStyleCnt="9">
        <dgm:presLayoutVars>
          <dgm:bulletEnabled val="1"/>
        </dgm:presLayoutVars>
      </dgm:prSet>
      <dgm:spPr/>
    </dgm:pt>
    <dgm:pt modelId="{588BC55D-764E-47E7-AD6D-6560CAD81F23}" type="pres">
      <dgm:prSet presAssocID="{90BF73AB-09E9-4A41-90F6-7693967CE51B}" presName="sibTransFirstNode" presStyleLbl="bgShp" presStyleIdx="0" presStyleCnt="1"/>
      <dgm:spPr/>
    </dgm:pt>
    <dgm:pt modelId="{9C3096D4-173E-4A91-8AF2-23EB47EDCCDD}" type="pres">
      <dgm:prSet presAssocID="{8C7A6C9A-68A4-49D1-9575-0E20154E18AF}" presName="nodeFollowingNodes" presStyleLbl="node1" presStyleIdx="1" presStyleCnt="9">
        <dgm:presLayoutVars>
          <dgm:bulletEnabled val="1"/>
        </dgm:presLayoutVars>
      </dgm:prSet>
      <dgm:spPr/>
    </dgm:pt>
    <dgm:pt modelId="{54807A32-6A7A-4441-AF9F-8A698C1C4D7A}" type="pres">
      <dgm:prSet presAssocID="{51974C0D-BD77-4F47-85A5-A9523AFECF8A}" presName="nodeFollowingNodes" presStyleLbl="node1" presStyleIdx="2" presStyleCnt="9">
        <dgm:presLayoutVars>
          <dgm:bulletEnabled val="1"/>
        </dgm:presLayoutVars>
      </dgm:prSet>
      <dgm:spPr/>
    </dgm:pt>
    <dgm:pt modelId="{B11C6C39-6992-419F-AAEC-855DEF5F2635}" type="pres">
      <dgm:prSet presAssocID="{E1817733-75DA-43BE-A278-2391352FFD45}" presName="nodeFollowingNodes" presStyleLbl="node1" presStyleIdx="3" presStyleCnt="9">
        <dgm:presLayoutVars>
          <dgm:bulletEnabled val="1"/>
        </dgm:presLayoutVars>
      </dgm:prSet>
      <dgm:spPr/>
    </dgm:pt>
    <dgm:pt modelId="{8C939438-88FA-48DF-8E14-B128761A02A5}" type="pres">
      <dgm:prSet presAssocID="{4535C1DE-16CE-4799-B646-FBF689AD35B5}" presName="nodeFollowingNodes" presStyleLbl="node1" presStyleIdx="4" presStyleCnt="9">
        <dgm:presLayoutVars>
          <dgm:bulletEnabled val="1"/>
        </dgm:presLayoutVars>
      </dgm:prSet>
      <dgm:spPr/>
    </dgm:pt>
    <dgm:pt modelId="{F30EF613-45E8-4181-B6B1-0F7609464E61}" type="pres">
      <dgm:prSet presAssocID="{BF7904EE-CBBA-4B58-AA4B-06D2A420FF86}" presName="nodeFollowingNodes" presStyleLbl="node1" presStyleIdx="5" presStyleCnt="9">
        <dgm:presLayoutVars>
          <dgm:bulletEnabled val="1"/>
        </dgm:presLayoutVars>
      </dgm:prSet>
      <dgm:spPr/>
    </dgm:pt>
    <dgm:pt modelId="{22BFBB2C-AB2E-4FBB-B418-E03752C92748}" type="pres">
      <dgm:prSet presAssocID="{4A964162-43B4-4058-8443-1F9EEDA4BFFC}" presName="nodeFollowingNodes" presStyleLbl="node1" presStyleIdx="6" presStyleCnt="9">
        <dgm:presLayoutVars>
          <dgm:bulletEnabled val="1"/>
        </dgm:presLayoutVars>
      </dgm:prSet>
      <dgm:spPr/>
    </dgm:pt>
    <dgm:pt modelId="{A458DD93-4227-4E9A-AA0D-32951C67F746}" type="pres">
      <dgm:prSet presAssocID="{AF36B431-22C0-429B-90C0-C8106D1C20E6}" presName="nodeFollowingNodes" presStyleLbl="node1" presStyleIdx="7" presStyleCnt="9">
        <dgm:presLayoutVars>
          <dgm:bulletEnabled val="1"/>
        </dgm:presLayoutVars>
      </dgm:prSet>
      <dgm:spPr/>
    </dgm:pt>
    <dgm:pt modelId="{381283D8-6515-4EA6-902F-38983888BC76}" type="pres">
      <dgm:prSet presAssocID="{2D76588F-F6BA-4CC3-995F-344EE8CABD29}" presName="nodeFollowingNodes" presStyleLbl="node1" presStyleIdx="8" presStyleCnt="9">
        <dgm:presLayoutVars>
          <dgm:bulletEnabled val="1"/>
        </dgm:presLayoutVars>
      </dgm:prSet>
      <dgm:spPr/>
    </dgm:pt>
  </dgm:ptLst>
  <dgm:cxnLst>
    <dgm:cxn modelId="{6A43C00D-93B2-43D6-AACA-47B14677E675}" type="presOf" srcId="{2D76588F-F6BA-4CC3-995F-344EE8CABD29}" destId="{381283D8-6515-4EA6-902F-38983888BC76}" srcOrd="0" destOrd="0" presId="urn:microsoft.com/office/officeart/2005/8/layout/cycle3"/>
    <dgm:cxn modelId="{8DE54919-7E9E-4238-B2B7-0E43F2DF313E}" type="presOf" srcId="{90BF73AB-09E9-4A41-90F6-7693967CE51B}" destId="{588BC55D-764E-47E7-AD6D-6560CAD81F23}" srcOrd="0" destOrd="0" presId="urn:microsoft.com/office/officeart/2005/8/layout/cycle3"/>
    <dgm:cxn modelId="{0CCA6739-1BE1-4A59-91F7-AA8CE6343FB4}" srcId="{9960DDD7-43D5-464B-8A18-0CC4613E0B74}" destId="{8C7A6C9A-68A4-49D1-9575-0E20154E18AF}" srcOrd="1" destOrd="0" parTransId="{D328B386-0855-4E67-A186-6FD5CF442029}" sibTransId="{54B45F7F-53D6-49CE-8E84-5315AA4D457A}"/>
    <dgm:cxn modelId="{68750D3E-77F5-4965-929D-8E89D39D4BDC}" type="presOf" srcId="{AF36B431-22C0-429B-90C0-C8106D1C20E6}" destId="{A458DD93-4227-4E9A-AA0D-32951C67F746}" srcOrd="0" destOrd="0" presId="urn:microsoft.com/office/officeart/2005/8/layout/cycle3"/>
    <dgm:cxn modelId="{3E2B3D40-801B-410E-9006-D5FE7F13DA84}" srcId="{9960DDD7-43D5-464B-8A18-0CC4613E0B74}" destId="{AF36B431-22C0-429B-90C0-C8106D1C20E6}" srcOrd="7" destOrd="0" parTransId="{18F62AFD-0660-47C1-8E9D-D4446F33F359}" sibTransId="{EDDBC587-052E-471C-99BF-2B91F169F595}"/>
    <dgm:cxn modelId="{204C5E60-B6F4-4663-A6D9-73986636F504}" srcId="{9960DDD7-43D5-464B-8A18-0CC4613E0B74}" destId="{51974C0D-BD77-4F47-85A5-A9523AFECF8A}" srcOrd="2" destOrd="0" parTransId="{5D9F349D-5C52-4731-85BD-D673FA11FAE9}" sibTransId="{5DD0A3DC-BE1F-4060-AA63-0888A39A6E45}"/>
    <dgm:cxn modelId="{E8F3B147-43C2-4E00-98DA-2EEF8178F8EC}" type="presOf" srcId="{BF7904EE-CBBA-4B58-AA4B-06D2A420FF86}" destId="{F30EF613-45E8-4181-B6B1-0F7609464E61}" srcOrd="0" destOrd="0" presId="urn:microsoft.com/office/officeart/2005/8/layout/cycle3"/>
    <dgm:cxn modelId="{81BB7B6D-1147-4E09-AC5D-5650D2EB1E76}" type="presOf" srcId="{0D3F1296-FA1D-4E3F-AB7E-071C224947AB}" destId="{4EF28FBD-7256-47C0-BCFB-062DBEF262E2}" srcOrd="0" destOrd="0" presId="urn:microsoft.com/office/officeart/2005/8/layout/cycle3"/>
    <dgm:cxn modelId="{0F447073-9BCA-46AB-B0CF-156C5847F660}" srcId="{9960DDD7-43D5-464B-8A18-0CC4613E0B74}" destId="{0D3F1296-FA1D-4E3F-AB7E-071C224947AB}" srcOrd="0" destOrd="0" parTransId="{15BB1274-37AE-4419-8E3A-ABA9F324D303}" sibTransId="{90BF73AB-09E9-4A41-90F6-7693967CE51B}"/>
    <dgm:cxn modelId="{D3EC9C83-ED1B-42B4-BDD3-6DA5EF000F04}" type="presOf" srcId="{4A964162-43B4-4058-8443-1F9EEDA4BFFC}" destId="{22BFBB2C-AB2E-4FBB-B418-E03752C92748}" srcOrd="0" destOrd="0" presId="urn:microsoft.com/office/officeart/2005/8/layout/cycle3"/>
    <dgm:cxn modelId="{8B42128D-28A7-4E87-B9D7-D5745602810A}" type="presOf" srcId="{E1817733-75DA-43BE-A278-2391352FFD45}" destId="{B11C6C39-6992-419F-AAEC-855DEF5F2635}" srcOrd="0" destOrd="0" presId="urn:microsoft.com/office/officeart/2005/8/layout/cycle3"/>
    <dgm:cxn modelId="{BAFFF699-BE55-4C48-881A-0204DC6B4E90}" srcId="{9960DDD7-43D5-464B-8A18-0CC4613E0B74}" destId="{4535C1DE-16CE-4799-B646-FBF689AD35B5}" srcOrd="4" destOrd="0" parTransId="{F4C46DF9-88EB-4A41-87DA-287224224860}" sibTransId="{87A982A0-6C15-4EC7-B5AB-1272410246AA}"/>
    <dgm:cxn modelId="{E9C442AE-B540-46EB-A193-21EFEB5C6061}" type="presOf" srcId="{51974C0D-BD77-4F47-85A5-A9523AFECF8A}" destId="{54807A32-6A7A-4441-AF9F-8A698C1C4D7A}" srcOrd="0" destOrd="0" presId="urn:microsoft.com/office/officeart/2005/8/layout/cycle3"/>
    <dgm:cxn modelId="{068E76B6-81ED-4B96-A11A-7CCEF9AB5658}" srcId="{9960DDD7-43D5-464B-8A18-0CC4613E0B74}" destId="{2D76588F-F6BA-4CC3-995F-344EE8CABD29}" srcOrd="8" destOrd="0" parTransId="{76370AD2-42E8-46A6-9E5E-D350C9881B5C}" sibTransId="{9EDF44C9-1756-48F6-B761-B183C5E6004F}"/>
    <dgm:cxn modelId="{6D7264BE-B91A-4967-9F7E-C8ACDE9BD4D8}" srcId="{9960DDD7-43D5-464B-8A18-0CC4613E0B74}" destId="{E1817733-75DA-43BE-A278-2391352FFD45}" srcOrd="3" destOrd="0" parTransId="{2DD8D619-D573-4D43-A6A5-81A92D16B8B4}" sibTransId="{E7312CC2-42CA-4331-9058-04B5FE96595E}"/>
    <dgm:cxn modelId="{2242FABF-4CCE-4BCB-BE9F-3E036375070C}" srcId="{9960DDD7-43D5-464B-8A18-0CC4613E0B74}" destId="{4A964162-43B4-4058-8443-1F9EEDA4BFFC}" srcOrd="6" destOrd="0" parTransId="{08510BC3-CC9A-4568-AB7B-D263A9076050}" sibTransId="{486F8BE5-AB1B-48AC-8EAC-E5DECED2A494}"/>
    <dgm:cxn modelId="{B35F5CC0-F3E0-451E-9BEF-5A949ED7A59D}" type="presOf" srcId="{4535C1DE-16CE-4799-B646-FBF689AD35B5}" destId="{8C939438-88FA-48DF-8E14-B128761A02A5}" srcOrd="0" destOrd="0" presId="urn:microsoft.com/office/officeart/2005/8/layout/cycle3"/>
    <dgm:cxn modelId="{BEC465C0-167A-4826-BC32-2A131BF63E6D}" type="presOf" srcId="{8C7A6C9A-68A4-49D1-9575-0E20154E18AF}" destId="{9C3096D4-173E-4A91-8AF2-23EB47EDCCDD}" srcOrd="0" destOrd="0" presId="urn:microsoft.com/office/officeart/2005/8/layout/cycle3"/>
    <dgm:cxn modelId="{E2A83EEB-E2B8-4F58-A05B-4FC9A11ED519}" type="presOf" srcId="{9960DDD7-43D5-464B-8A18-0CC4613E0B74}" destId="{BE38CD33-8780-477F-A58E-573F007B9E05}" srcOrd="0" destOrd="0" presId="urn:microsoft.com/office/officeart/2005/8/layout/cycle3"/>
    <dgm:cxn modelId="{047249F4-0485-43E9-93F5-5A7FA0A802AA}" srcId="{9960DDD7-43D5-464B-8A18-0CC4613E0B74}" destId="{BF7904EE-CBBA-4B58-AA4B-06D2A420FF86}" srcOrd="5" destOrd="0" parTransId="{425215C7-972D-4DA3-BB48-273B69EE5818}" sibTransId="{CCB70912-C2B4-4852-97FB-AC58E8BAD191}"/>
    <dgm:cxn modelId="{BAA7383B-FB70-4F3E-927C-EFC701C4D1DD}" type="presParOf" srcId="{BE38CD33-8780-477F-A58E-573F007B9E05}" destId="{FCCFB8F3-54EE-49C4-BAF2-62BEF62D5212}" srcOrd="0" destOrd="0" presId="urn:microsoft.com/office/officeart/2005/8/layout/cycle3"/>
    <dgm:cxn modelId="{50BCE0F4-C3E2-443C-A724-5BAD13B7A490}" type="presParOf" srcId="{FCCFB8F3-54EE-49C4-BAF2-62BEF62D5212}" destId="{4EF28FBD-7256-47C0-BCFB-062DBEF262E2}" srcOrd="0" destOrd="0" presId="urn:microsoft.com/office/officeart/2005/8/layout/cycle3"/>
    <dgm:cxn modelId="{E15782CF-DDE7-4BA0-B19E-C1B6F3FDC7E9}" type="presParOf" srcId="{FCCFB8F3-54EE-49C4-BAF2-62BEF62D5212}" destId="{588BC55D-764E-47E7-AD6D-6560CAD81F23}" srcOrd="1" destOrd="0" presId="urn:microsoft.com/office/officeart/2005/8/layout/cycle3"/>
    <dgm:cxn modelId="{D1832FB9-0220-4C73-8A05-5AB4BB9B8E15}" type="presParOf" srcId="{FCCFB8F3-54EE-49C4-BAF2-62BEF62D5212}" destId="{9C3096D4-173E-4A91-8AF2-23EB47EDCCDD}" srcOrd="2" destOrd="0" presId="urn:microsoft.com/office/officeart/2005/8/layout/cycle3"/>
    <dgm:cxn modelId="{636B2085-9FE4-4E7C-B94F-9AE338D28D17}" type="presParOf" srcId="{FCCFB8F3-54EE-49C4-BAF2-62BEF62D5212}" destId="{54807A32-6A7A-4441-AF9F-8A698C1C4D7A}" srcOrd="3" destOrd="0" presId="urn:microsoft.com/office/officeart/2005/8/layout/cycle3"/>
    <dgm:cxn modelId="{0B100011-53F7-456B-AE7F-582CA710333A}" type="presParOf" srcId="{FCCFB8F3-54EE-49C4-BAF2-62BEF62D5212}" destId="{B11C6C39-6992-419F-AAEC-855DEF5F2635}" srcOrd="4" destOrd="0" presId="urn:microsoft.com/office/officeart/2005/8/layout/cycle3"/>
    <dgm:cxn modelId="{5E4E3D74-2108-4E41-B5ED-39E38D03A845}" type="presParOf" srcId="{FCCFB8F3-54EE-49C4-BAF2-62BEF62D5212}" destId="{8C939438-88FA-48DF-8E14-B128761A02A5}" srcOrd="5" destOrd="0" presId="urn:microsoft.com/office/officeart/2005/8/layout/cycle3"/>
    <dgm:cxn modelId="{1F3391EA-BB0D-4777-B4ED-CDA384206B8E}" type="presParOf" srcId="{FCCFB8F3-54EE-49C4-BAF2-62BEF62D5212}" destId="{F30EF613-45E8-4181-B6B1-0F7609464E61}" srcOrd="6" destOrd="0" presId="urn:microsoft.com/office/officeart/2005/8/layout/cycle3"/>
    <dgm:cxn modelId="{AA28A4DA-8EC8-4B0B-B59C-E3940BADE44C}" type="presParOf" srcId="{FCCFB8F3-54EE-49C4-BAF2-62BEF62D5212}" destId="{22BFBB2C-AB2E-4FBB-B418-E03752C92748}" srcOrd="7" destOrd="0" presId="urn:microsoft.com/office/officeart/2005/8/layout/cycle3"/>
    <dgm:cxn modelId="{67FDBB07-1112-473D-BC80-ACAC937FC779}" type="presParOf" srcId="{FCCFB8F3-54EE-49C4-BAF2-62BEF62D5212}" destId="{A458DD93-4227-4E9A-AA0D-32951C67F746}" srcOrd="8" destOrd="0" presId="urn:microsoft.com/office/officeart/2005/8/layout/cycle3"/>
    <dgm:cxn modelId="{1BA51D51-945A-4218-8C09-87B24BA59EAE}" type="presParOf" srcId="{FCCFB8F3-54EE-49C4-BAF2-62BEF62D5212}" destId="{381283D8-6515-4EA6-902F-38983888BC76}"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6847A-6775-4581-87DC-A8938F88B64E}">
      <dsp:nvSpPr>
        <dsp:cNvPr id="0" name=""/>
        <dsp:cNvSpPr/>
      </dsp:nvSpPr>
      <dsp:spPr>
        <a:xfrm>
          <a:off x="0" y="8112"/>
          <a:ext cx="11821885" cy="5036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Liberation Day New Tariffs </a:t>
          </a:r>
        </a:p>
      </dsp:txBody>
      <dsp:txXfrm>
        <a:off x="24588" y="32700"/>
        <a:ext cx="11772709" cy="454509"/>
      </dsp:txXfrm>
    </dsp:sp>
    <dsp:sp modelId="{2C7AEAEF-02FF-4661-8FEA-58577932CCA9}">
      <dsp:nvSpPr>
        <dsp:cNvPr id="0" name=""/>
        <dsp:cNvSpPr/>
      </dsp:nvSpPr>
      <dsp:spPr>
        <a:xfrm>
          <a:off x="0" y="572277"/>
          <a:ext cx="11821885" cy="5036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Implementation and Rates Explanations</a:t>
          </a:r>
        </a:p>
      </dsp:txBody>
      <dsp:txXfrm>
        <a:off x="24588" y="596865"/>
        <a:ext cx="11772709" cy="454509"/>
      </dsp:txXfrm>
    </dsp:sp>
    <dsp:sp modelId="{3DBD6596-092A-4E20-BDC8-2C0918709DCE}">
      <dsp:nvSpPr>
        <dsp:cNvPr id="0" name=""/>
        <dsp:cNvSpPr/>
      </dsp:nvSpPr>
      <dsp:spPr>
        <a:xfrm>
          <a:off x="0" y="1136442"/>
          <a:ext cx="11821885" cy="5036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Rate Stacking Explanations</a:t>
          </a:r>
        </a:p>
      </dsp:txBody>
      <dsp:txXfrm>
        <a:off x="24588" y="1161030"/>
        <a:ext cx="11772709" cy="454509"/>
      </dsp:txXfrm>
    </dsp:sp>
    <dsp:sp modelId="{7C037557-7C89-4763-B01B-805790BC0109}">
      <dsp:nvSpPr>
        <dsp:cNvPr id="0" name=""/>
        <dsp:cNvSpPr/>
      </dsp:nvSpPr>
      <dsp:spPr>
        <a:xfrm>
          <a:off x="0" y="1700607"/>
          <a:ext cx="11821885" cy="5036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Retaliatory Tax Annex 1, 2 and 3 overview</a:t>
          </a:r>
        </a:p>
      </dsp:txBody>
      <dsp:txXfrm>
        <a:off x="24588" y="1725195"/>
        <a:ext cx="11772709" cy="454509"/>
      </dsp:txXfrm>
    </dsp:sp>
    <dsp:sp modelId="{1CFBEBB8-EED6-4AD1-8559-A2F7D897D18D}">
      <dsp:nvSpPr>
        <dsp:cNvPr id="0" name=""/>
        <dsp:cNvSpPr/>
      </dsp:nvSpPr>
      <dsp:spPr>
        <a:xfrm>
          <a:off x="0" y="2264772"/>
          <a:ext cx="11821885" cy="5036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Inclusions vs Exceptions</a:t>
          </a:r>
        </a:p>
      </dsp:txBody>
      <dsp:txXfrm>
        <a:off x="24588" y="2289360"/>
        <a:ext cx="11772709" cy="454509"/>
      </dsp:txXfrm>
    </dsp:sp>
    <dsp:sp modelId="{6BC1B724-8AD9-43E5-9615-490105DC316A}">
      <dsp:nvSpPr>
        <dsp:cNvPr id="0" name=""/>
        <dsp:cNvSpPr/>
      </dsp:nvSpPr>
      <dsp:spPr>
        <a:xfrm>
          <a:off x="0" y="2828937"/>
          <a:ext cx="11821885" cy="5036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De Minimis Update</a:t>
          </a:r>
        </a:p>
      </dsp:txBody>
      <dsp:txXfrm>
        <a:off x="24588" y="2853525"/>
        <a:ext cx="11772709" cy="454509"/>
      </dsp:txXfrm>
    </dsp:sp>
    <dsp:sp modelId="{8C99BA95-0453-4FFB-BC05-16FCB03226A2}">
      <dsp:nvSpPr>
        <dsp:cNvPr id="0" name=""/>
        <dsp:cNvSpPr/>
      </dsp:nvSpPr>
      <dsp:spPr>
        <a:xfrm>
          <a:off x="0" y="3393103"/>
          <a:ext cx="11821885" cy="5036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China Review</a:t>
          </a:r>
        </a:p>
      </dsp:txBody>
      <dsp:txXfrm>
        <a:off x="24588" y="3417691"/>
        <a:ext cx="11772709" cy="454509"/>
      </dsp:txXfrm>
    </dsp:sp>
    <dsp:sp modelId="{6C6814AA-5C6C-4FF5-87D4-3960CDBF9793}">
      <dsp:nvSpPr>
        <dsp:cNvPr id="0" name=""/>
        <dsp:cNvSpPr/>
      </dsp:nvSpPr>
      <dsp:spPr>
        <a:xfrm>
          <a:off x="0" y="3957268"/>
          <a:ext cx="11821885" cy="5036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Canada/Mexico/USMCA Review</a:t>
          </a:r>
        </a:p>
      </dsp:txBody>
      <dsp:txXfrm>
        <a:off x="24588" y="3981856"/>
        <a:ext cx="11772709" cy="454509"/>
      </dsp:txXfrm>
    </dsp:sp>
    <dsp:sp modelId="{C2376686-1D62-4A21-9518-EAF05EBA2EBA}">
      <dsp:nvSpPr>
        <dsp:cNvPr id="0" name=""/>
        <dsp:cNvSpPr/>
      </dsp:nvSpPr>
      <dsp:spPr>
        <a:xfrm>
          <a:off x="0" y="4521433"/>
          <a:ext cx="11821885" cy="5036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Compliance Attention to Detail</a:t>
          </a:r>
        </a:p>
      </dsp:txBody>
      <dsp:txXfrm>
        <a:off x="24588" y="4546021"/>
        <a:ext cx="11772709" cy="454509"/>
      </dsp:txXfrm>
    </dsp:sp>
    <dsp:sp modelId="{EA057B85-FB99-40D2-9B9A-C1166B94979C}">
      <dsp:nvSpPr>
        <dsp:cNvPr id="0" name=""/>
        <dsp:cNvSpPr/>
      </dsp:nvSpPr>
      <dsp:spPr>
        <a:xfrm>
          <a:off x="0" y="5085598"/>
          <a:ext cx="11821885" cy="5036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Business Sustainability Response and Options for Relief</a:t>
          </a:r>
        </a:p>
      </dsp:txBody>
      <dsp:txXfrm>
        <a:off x="24588" y="5110186"/>
        <a:ext cx="11772709" cy="4545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83288-6949-4E6C-B1C7-9AF5CF9E1635}">
      <dsp:nvSpPr>
        <dsp:cNvPr id="0" name=""/>
        <dsp:cNvSpPr/>
      </dsp:nvSpPr>
      <dsp:spPr>
        <a:xfrm>
          <a:off x="3028891" y="634426"/>
          <a:ext cx="490572" cy="91440"/>
        </a:xfrm>
        <a:custGeom>
          <a:avLst/>
          <a:gdLst/>
          <a:ahLst/>
          <a:cxnLst/>
          <a:rect l="0" t="0" r="0" b="0"/>
          <a:pathLst>
            <a:path>
              <a:moveTo>
                <a:pt x="0" y="45720"/>
              </a:moveTo>
              <a:lnTo>
                <a:pt x="490572"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1148" y="677540"/>
        <a:ext cx="26058" cy="5211"/>
      </dsp:txXfrm>
    </dsp:sp>
    <dsp:sp modelId="{3136120D-9BC0-4370-A804-06F8C1947A56}">
      <dsp:nvSpPr>
        <dsp:cNvPr id="0" name=""/>
        <dsp:cNvSpPr/>
      </dsp:nvSpPr>
      <dsp:spPr>
        <a:xfrm>
          <a:off x="764723" y="355"/>
          <a:ext cx="2265967" cy="1359580"/>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034" tIns="116550" rIns="111034" bIns="116550" numCol="1" spcCol="1270" anchor="ctr" anchorCtr="0">
          <a:noAutofit/>
        </a:bodyPr>
        <a:lstStyle/>
        <a:p>
          <a:pPr marL="0" lvl="0" indent="0" algn="ctr" defTabSz="889000">
            <a:lnSpc>
              <a:spcPct val="90000"/>
            </a:lnSpc>
            <a:spcBef>
              <a:spcPct val="0"/>
            </a:spcBef>
            <a:spcAft>
              <a:spcPct val="35000"/>
            </a:spcAft>
            <a:buNone/>
          </a:pPr>
          <a:r>
            <a:rPr lang="en-US" sz="2000" b="1" kern="1200" dirty="0"/>
            <a:t>China Reciprocal Tax is and additional 125% of the import value</a:t>
          </a:r>
          <a:endParaRPr lang="en-US" sz="2000" kern="1200" dirty="0"/>
        </a:p>
      </dsp:txBody>
      <dsp:txXfrm>
        <a:off x="764723" y="355"/>
        <a:ext cx="2265967" cy="1359580"/>
      </dsp:txXfrm>
    </dsp:sp>
    <dsp:sp modelId="{FFF7A968-4D0D-47EA-98AF-CBA8171DB9F8}">
      <dsp:nvSpPr>
        <dsp:cNvPr id="0" name=""/>
        <dsp:cNvSpPr/>
      </dsp:nvSpPr>
      <dsp:spPr>
        <a:xfrm>
          <a:off x="1897707" y="1358136"/>
          <a:ext cx="2787139" cy="490572"/>
        </a:xfrm>
        <a:custGeom>
          <a:avLst/>
          <a:gdLst/>
          <a:ahLst/>
          <a:cxnLst/>
          <a:rect l="0" t="0" r="0" b="0"/>
          <a:pathLst>
            <a:path>
              <a:moveTo>
                <a:pt x="2787139" y="0"/>
              </a:moveTo>
              <a:lnTo>
                <a:pt x="2787139" y="262386"/>
              </a:lnTo>
              <a:lnTo>
                <a:pt x="0" y="262386"/>
              </a:lnTo>
              <a:lnTo>
                <a:pt x="0" y="490572"/>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20391" y="1600816"/>
        <a:ext cx="141772" cy="5211"/>
      </dsp:txXfrm>
    </dsp:sp>
    <dsp:sp modelId="{9559AC6C-2622-4656-B133-6F128A38C8DF}">
      <dsp:nvSpPr>
        <dsp:cNvPr id="0" name=""/>
        <dsp:cNvSpPr/>
      </dsp:nvSpPr>
      <dsp:spPr>
        <a:xfrm>
          <a:off x="3551863" y="355"/>
          <a:ext cx="2265967" cy="1359580"/>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034" tIns="116550" rIns="111034" bIns="116550" numCol="1" spcCol="1270" anchor="ctr" anchorCtr="0">
          <a:noAutofit/>
        </a:bodyPr>
        <a:lstStyle/>
        <a:p>
          <a:pPr marL="0" lvl="0" indent="0" algn="ctr" defTabSz="889000">
            <a:lnSpc>
              <a:spcPct val="90000"/>
            </a:lnSpc>
            <a:spcBef>
              <a:spcPct val="0"/>
            </a:spcBef>
            <a:spcAft>
              <a:spcPct val="35000"/>
            </a:spcAft>
            <a:buNone/>
          </a:pPr>
          <a:r>
            <a:rPr lang="en-US" sz="2000" kern="1200" dirty="0"/>
            <a:t>In addition to regular duties as ad-valorem duties</a:t>
          </a:r>
        </a:p>
      </dsp:txBody>
      <dsp:txXfrm>
        <a:off x="3551863" y="355"/>
        <a:ext cx="2265967" cy="1359580"/>
      </dsp:txXfrm>
    </dsp:sp>
    <dsp:sp modelId="{4EA079B0-A1E4-471C-963F-237DD00DAB8B}">
      <dsp:nvSpPr>
        <dsp:cNvPr id="0" name=""/>
        <dsp:cNvSpPr/>
      </dsp:nvSpPr>
      <dsp:spPr>
        <a:xfrm>
          <a:off x="3028891" y="2515179"/>
          <a:ext cx="490572" cy="91440"/>
        </a:xfrm>
        <a:custGeom>
          <a:avLst/>
          <a:gdLst/>
          <a:ahLst/>
          <a:cxnLst/>
          <a:rect l="0" t="0" r="0" b="0"/>
          <a:pathLst>
            <a:path>
              <a:moveTo>
                <a:pt x="0" y="45720"/>
              </a:moveTo>
              <a:lnTo>
                <a:pt x="490572"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1148" y="2558293"/>
        <a:ext cx="26058" cy="5211"/>
      </dsp:txXfrm>
    </dsp:sp>
    <dsp:sp modelId="{2A6F4E97-133E-4058-9906-74525305C2CB}">
      <dsp:nvSpPr>
        <dsp:cNvPr id="0" name=""/>
        <dsp:cNvSpPr/>
      </dsp:nvSpPr>
      <dsp:spPr>
        <a:xfrm>
          <a:off x="764723" y="1881108"/>
          <a:ext cx="2265967" cy="1359580"/>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034" tIns="116550" rIns="111034" bIns="116550" numCol="1" spcCol="1270" anchor="ctr" anchorCtr="0">
          <a:noAutofit/>
        </a:bodyPr>
        <a:lstStyle/>
        <a:p>
          <a:pPr marL="0" lvl="0" indent="0" algn="ctr" defTabSz="889000">
            <a:lnSpc>
              <a:spcPct val="90000"/>
            </a:lnSpc>
            <a:spcBef>
              <a:spcPct val="0"/>
            </a:spcBef>
            <a:spcAft>
              <a:spcPct val="35000"/>
            </a:spcAft>
            <a:buNone/>
          </a:pPr>
          <a:r>
            <a:rPr lang="en-US" sz="2000" kern="1200" dirty="0"/>
            <a:t>China 301 Duties</a:t>
          </a:r>
        </a:p>
      </dsp:txBody>
      <dsp:txXfrm>
        <a:off x="764723" y="1881108"/>
        <a:ext cx="2265967" cy="1359580"/>
      </dsp:txXfrm>
    </dsp:sp>
    <dsp:sp modelId="{9DBF2D0C-9698-4206-883A-22C04003026F}">
      <dsp:nvSpPr>
        <dsp:cNvPr id="0" name=""/>
        <dsp:cNvSpPr/>
      </dsp:nvSpPr>
      <dsp:spPr>
        <a:xfrm>
          <a:off x="1897707" y="3238889"/>
          <a:ext cx="2787139" cy="490572"/>
        </a:xfrm>
        <a:custGeom>
          <a:avLst/>
          <a:gdLst/>
          <a:ahLst/>
          <a:cxnLst/>
          <a:rect l="0" t="0" r="0" b="0"/>
          <a:pathLst>
            <a:path>
              <a:moveTo>
                <a:pt x="2787139" y="0"/>
              </a:moveTo>
              <a:lnTo>
                <a:pt x="2787139" y="262386"/>
              </a:lnTo>
              <a:lnTo>
                <a:pt x="0" y="262386"/>
              </a:lnTo>
              <a:lnTo>
                <a:pt x="0" y="490572"/>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20391" y="3481569"/>
        <a:ext cx="141772" cy="5211"/>
      </dsp:txXfrm>
    </dsp:sp>
    <dsp:sp modelId="{6901CE2E-5B5D-4831-828D-162227ED3620}">
      <dsp:nvSpPr>
        <dsp:cNvPr id="0" name=""/>
        <dsp:cNvSpPr/>
      </dsp:nvSpPr>
      <dsp:spPr>
        <a:xfrm>
          <a:off x="3551863" y="1881108"/>
          <a:ext cx="2265967" cy="1359580"/>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034" tIns="116550" rIns="111034" bIns="116550" numCol="1" spcCol="1270" anchor="ctr" anchorCtr="0">
          <a:noAutofit/>
        </a:bodyPr>
        <a:lstStyle/>
        <a:p>
          <a:pPr marL="0" lvl="0" indent="0" algn="ctr" defTabSz="889000">
            <a:lnSpc>
              <a:spcPct val="90000"/>
            </a:lnSpc>
            <a:spcBef>
              <a:spcPct val="0"/>
            </a:spcBef>
            <a:spcAft>
              <a:spcPct val="35000"/>
            </a:spcAft>
            <a:buNone/>
          </a:pPr>
          <a:r>
            <a:rPr lang="en-US" sz="2000" kern="1200" dirty="0"/>
            <a:t>IEPPA 20% Duties</a:t>
          </a:r>
        </a:p>
      </dsp:txBody>
      <dsp:txXfrm>
        <a:off x="3551863" y="1881108"/>
        <a:ext cx="2265967" cy="1359580"/>
      </dsp:txXfrm>
    </dsp:sp>
    <dsp:sp modelId="{CFEA7B66-3F55-4CA7-9417-2AA7B75FECF5}">
      <dsp:nvSpPr>
        <dsp:cNvPr id="0" name=""/>
        <dsp:cNvSpPr/>
      </dsp:nvSpPr>
      <dsp:spPr>
        <a:xfrm>
          <a:off x="3028891" y="4395931"/>
          <a:ext cx="490572" cy="91440"/>
        </a:xfrm>
        <a:custGeom>
          <a:avLst/>
          <a:gdLst/>
          <a:ahLst/>
          <a:cxnLst/>
          <a:rect l="0" t="0" r="0" b="0"/>
          <a:pathLst>
            <a:path>
              <a:moveTo>
                <a:pt x="0" y="45720"/>
              </a:moveTo>
              <a:lnTo>
                <a:pt x="490572"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1148" y="4439046"/>
        <a:ext cx="26058" cy="5211"/>
      </dsp:txXfrm>
    </dsp:sp>
    <dsp:sp modelId="{F7F38A37-FCB7-4181-9E42-051A371BBB5D}">
      <dsp:nvSpPr>
        <dsp:cNvPr id="0" name=""/>
        <dsp:cNvSpPr/>
      </dsp:nvSpPr>
      <dsp:spPr>
        <a:xfrm>
          <a:off x="764723" y="3761861"/>
          <a:ext cx="2265967" cy="1359580"/>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034" tIns="116550" rIns="111034" bIns="116550" numCol="1" spcCol="1270" anchor="ctr" anchorCtr="0">
          <a:noAutofit/>
        </a:bodyPr>
        <a:lstStyle/>
        <a:p>
          <a:pPr marL="0" lvl="0" indent="0" algn="ctr" defTabSz="889000">
            <a:lnSpc>
              <a:spcPct val="90000"/>
            </a:lnSpc>
            <a:spcBef>
              <a:spcPct val="0"/>
            </a:spcBef>
            <a:spcAft>
              <a:spcPct val="35000"/>
            </a:spcAft>
            <a:buNone/>
          </a:pPr>
          <a:r>
            <a:rPr lang="en-US" sz="2000" kern="1200" dirty="0"/>
            <a:t>China Retaliatory Tax  125 matched US tariff on April 10</a:t>
          </a:r>
        </a:p>
      </dsp:txBody>
      <dsp:txXfrm>
        <a:off x="764723" y="3761861"/>
        <a:ext cx="2265967" cy="1359580"/>
      </dsp:txXfrm>
    </dsp:sp>
    <dsp:sp modelId="{952D563D-1BF4-4002-AF2B-42066CACA118}">
      <dsp:nvSpPr>
        <dsp:cNvPr id="0" name=""/>
        <dsp:cNvSpPr/>
      </dsp:nvSpPr>
      <dsp:spPr>
        <a:xfrm>
          <a:off x="3551863" y="3761861"/>
          <a:ext cx="2265967" cy="1359580"/>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034" tIns="116550" rIns="111034" bIns="116550" numCol="1" spcCol="1270" anchor="ctr" anchorCtr="0">
          <a:noAutofit/>
        </a:bodyPr>
        <a:lstStyle/>
        <a:p>
          <a:pPr marL="0" lvl="0" indent="0" algn="ctr" defTabSz="889000">
            <a:lnSpc>
              <a:spcPct val="90000"/>
            </a:lnSpc>
            <a:spcBef>
              <a:spcPct val="0"/>
            </a:spcBef>
            <a:spcAft>
              <a:spcPct val="35000"/>
            </a:spcAft>
            <a:buNone/>
          </a:pPr>
          <a:r>
            <a:rPr lang="en-US" sz="2000" kern="1200" dirty="0"/>
            <a:t>US open to additional tariff implementation</a:t>
          </a:r>
        </a:p>
      </dsp:txBody>
      <dsp:txXfrm>
        <a:off x="3551863" y="3761861"/>
        <a:ext cx="2265967" cy="1359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98495-57A4-4A22-AD1C-75A2B8C69234}">
      <dsp:nvSpPr>
        <dsp:cNvPr id="0" name=""/>
        <dsp:cNvSpPr/>
      </dsp:nvSpPr>
      <dsp:spPr>
        <a:xfrm>
          <a:off x="0" y="0"/>
          <a:ext cx="5952669" cy="13819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Reciprocal Tax is exempt for Canada and Mexico for products that qualify for the USMCA agreement.</a:t>
          </a:r>
        </a:p>
      </dsp:txBody>
      <dsp:txXfrm>
        <a:off x="40475" y="40475"/>
        <a:ext cx="4461486" cy="1300954"/>
      </dsp:txXfrm>
    </dsp:sp>
    <dsp:sp modelId="{016EC6A2-AC5D-4DA4-8EA3-2924514B85B6}">
      <dsp:nvSpPr>
        <dsp:cNvPr id="0" name=""/>
        <dsp:cNvSpPr/>
      </dsp:nvSpPr>
      <dsp:spPr>
        <a:xfrm>
          <a:off x="525235" y="1612222"/>
          <a:ext cx="5952669" cy="13819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Non-USMCA goods are not subject to the Reciprocal Tax due to their responsibility under the current IEPPA Canada tax of 25%</a:t>
          </a:r>
        </a:p>
      </dsp:txBody>
      <dsp:txXfrm>
        <a:off x="565710" y="1652697"/>
        <a:ext cx="4448246" cy="1300954"/>
      </dsp:txXfrm>
    </dsp:sp>
    <dsp:sp modelId="{5685777C-AF6F-4CB1-BBDA-7E4FD094E540}">
      <dsp:nvSpPr>
        <dsp:cNvPr id="0" name=""/>
        <dsp:cNvSpPr/>
      </dsp:nvSpPr>
      <dsp:spPr>
        <a:xfrm>
          <a:off x="1050471" y="3224444"/>
          <a:ext cx="5952669" cy="13819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If the IEEPA 25% tax is terminated, then there will be a 12% tax for Non-USMCA products</a:t>
          </a:r>
        </a:p>
      </dsp:txBody>
      <dsp:txXfrm>
        <a:off x="1090946" y="3264919"/>
        <a:ext cx="4448246" cy="1300954"/>
      </dsp:txXfrm>
    </dsp:sp>
    <dsp:sp modelId="{F86B6E1B-EBE0-460A-B0F2-FA754B063DDC}">
      <dsp:nvSpPr>
        <dsp:cNvPr id="0" name=""/>
        <dsp:cNvSpPr/>
      </dsp:nvSpPr>
      <dsp:spPr>
        <a:xfrm>
          <a:off x="5054431" y="1047944"/>
          <a:ext cx="898238" cy="898238"/>
        </a:xfrm>
        <a:prstGeom prst="downArrow">
          <a:avLst>
            <a:gd name="adj1" fmla="val 55000"/>
            <a:gd name="adj2" fmla="val 45000"/>
          </a:avLst>
        </a:prstGeom>
        <a:solidFill>
          <a:schemeClr val="accent5">
            <a:alpha val="90000"/>
            <a:tint val="40000"/>
            <a:hueOff val="0"/>
            <a:satOff val="0"/>
            <a:lumOff val="0"/>
            <a:alphaOff val="0"/>
          </a:schemeClr>
        </a:solidFill>
        <a:ln w="158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56535" y="1047944"/>
        <a:ext cx="494030" cy="675924"/>
      </dsp:txXfrm>
    </dsp:sp>
    <dsp:sp modelId="{EEE70D72-0D9E-47A1-B9E9-424FA8BC786B}">
      <dsp:nvSpPr>
        <dsp:cNvPr id="0" name=""/>
        <dsp:cNvSpPr/>
      </dsp:nvSpPr>
      <dsp:spPr>
        <a:xfrm>
          <a:off x="5579667" y="2650953"/>
          <a:ext cx="898238" cy="898238"/>
        </a:xfrm>
        <a:prstGeom prst="downArrow">
          <a:avLst>
            <a:gd name="adj1" fmla="val 55000"/>
            <a:gd name="adj2" fmla="val 45000"/>
          </a:avLst>
        </a:prstGeom>
        <a:solidFill>
          <a:schemeClr val="accent5">
            <a:alpha val="90000"/>
            <a:tint val="40000"/>
            <a:hueOff val="0"/>
            <a:satOff val="0"/>
            <a:lumOff val="0"/>
            <a:alphaOff val="0"/>
          </a:schemeClr>
        </a:solidFill>
        <a:ln w="158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781771" y="2650953"/>
        <a:ext cx="494030" cy="6759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AC722-7E6C-49F3-8476-07FEC9CB1E19}">
      <dsp:nvSpPr>
        <dsp:cNvPr id="0" name=""/>
        <dsp:cNvSpPr/>
      </dsp:nvSpPr>
      <dsp:spPr>
        <a:xfrm>
          <a:off x="767194" y="-69079"/>
          <a:ext cx="6591796" cy="6591796"/>
        </a:xfrm>
        <a:prstGeom prst="circularArrow">
          <a:avLst>
            <a:gd name="adj1" fmla="val 5544"/>
            <a:gd name="adj2" fmla="val 330680"/>
            <a:gd name="adj3" fmla="val 14755028"/>
            <a:gd name="adj4" fmla="val 1681445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58A5F5-7F0A-488E-A46F-3E1221026133}">
      <dsp:nvSpPr>
        <dsp:cNvPr id="0" name=""/>
        <dsp:cNvSpPr/>
      </dsp:nvSpPr>
      <dsp:spPr>
        <a:xfrm>
          <a:off x="3212978" y="4653"/>
          <a:ext cx="1700229" cy="850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Importers or Record</a:t>
          </a:r>
        </a:p>
      </dsp:txBody>
      <dsp:txXfrm>
        <a:off x="3254477" y="46152"/>
        <a:ext cx="1617231" cy="767116"/>
      </dsp:txXfrm>
    </dsp:sp>
    <dsp:sp modelId="{D94AB5CE-7BF5-49E0-9DC1-6855B2DC024F}">
      <dsp:nvSpPr>
        <dsp:cNvPr id="0" name=""/>
        <dsp:cNvSpPr/>
      </dsp:nvSpPr>
      <dsp:spPr>
        <a:xfrm>
          <a:off x="5019854" y="662303"/>
          <a:ext cx="1700229" cy="850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C-Suite- CEO/ CFO/ COO/ Corporate Controllers</a:t>
          </a:r>
        </a:p>
      </dsp:txBody>
      <dsp:txXfrm>
        <a:off x="5061353" y="703802"/>
        <a:ext cx="1617231" cy="767116"/>
      </dsp:txXfrm>
    </dsp:sp>
    <dsp:sp modelId="{5EE39261-A972-4766-8792-DC66F3149D2C}">
      <dsp:nvSpPr>
        <dsp:cNvPr id="0" name=""/>
        <dsp:cNvSpPr/>
      </dsp:nvSpPr>
      <dsp:spPr>
        <a:xfrm>
          <a:off x="5981273" y="2327529"/>
          <a:ext cx="1700229" cy="850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Procurement Directors</a:t>
          </a:r>
        </a:p>
      </dsp:txBody>
      <dsp:txXfrm>
        <a:off x="6022772" y="2369028"/>
        <a:ext cx="1617231" cy="767116"/>
      </dsp:txXfrm>
    </dsp:sp>
    <dsp:sp modelId="{6D0A7734-DC44-454E-BE1F-1DD1A2715914}">
      <dsp:nvSpPr>
        <dsp:cNvPr id="0" name=""/>
        <dsp:cNvSpPr/>
      </dsp:nvSpPr>
      <dsp:spPr>
        <a:xfrm>
          <a:off x="5647376" y="4221154"/>
          <a:ext cx="1700229" cy="850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US Consignees</a:t>
          </a:r>
        </a:p>
      </dsp:txBody>
      <dsp:txXfrm>
        <a:off x="5688875" y="4262653"/>
        <a:ext cx="1617231" cy="767116"/>
      </dsp:txXfrm>
    </dsp:sp>
    <dsp:sp modelId="{CC0D92DB-8DCE-4B44-8F74-32DD8CDBA0CA}">
      <dsp:nvSpPr>
        <dsp:cNvPr id="0" name=""/>
        <dsp:cNvSpPr/>
      </dsp:nvSpPr>
      <dsp:spPr>
        <a:xfrm>
          <a:off x="4174396" y="5457131"/>
          <a:ext cx="1700229" cy="850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Domestic Buyers of Internationally Sourced Goods</a:t>
          </a:r>
        </a:p>
      </dsp:txBody>
      <dsp:txXfrm>
        <a:off x="4215895" y="5498630"/>
        <a:ext cx="1617231" cy="767116"/>
      </dsp:txXfrm>
    </dsp:sp>
    <dsp:sp modelId="{7603A47D-D806-4413-B8A2-F0F32D8F1A92}">
      <dsp:nvSpPr>
        <dsp:cNvPr id="0" name=""/>
        <dsp:cNvSpPr/>
      </dsp:nvSpPr>
      <dsp:spPr>
        <a:xfrm>
          <a:off x="2251559" y="5457131"/>
          <a:ext cx="1700229" cy="850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Customs Brokers</a:t>
          </a:r>
        </a:p>
      </dsp:txBody>
      <dsp:txXfrm>
        <a:off x="2293058" y="5498630"/>
        <a:ext cx="1617231" cy="767116"/>
      </dsp:txXfrm>
    </dsp:sp>
    <dsp:sp modelId="{E993975B-278B-4470-8C4B-556A39DD7EB2}">
      <dsp:nvSpPr>
        <dsp:cNvPr id="0" name=""/>
        <dsp:cNvSpPr/>
      </dsp:nvSpPr>
      <dsp:spPr>
        <a:xfrm>
          <a:off x="778579" y="4221154"/>
          <a:ext cx="1700229" cy="850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Freight Forwarders</a:t>
          </a:r>
        </a:p>
      </dsp:txBody>
      <dsp:txXfrm>
        <a:off x="820078" y="4262653"/>
        <a:ext cx="1617231" cy="767116"/>
      </dsp:txXfrm>
    </dsp:sp>
    <dsp:sp modelId="{793E7CD4-FDEE-4CAE-A62B-A46B1A17C557}">
      <dsp:nvSpPr>
        <dsp:cNvPr id="0" name=""/>
        <dsp:cNvSpPr/>
      </dsp:nvSpPr>
      <dsp:spPr>
        <a:xfrm>
          <a:off x="444682" y="2327529"/>
          <a:ext cx="1700229" cy="850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Supply Chain Professionals</a:t>
          </a:r>
        </a:p>
      </dsp:txBody>
      <dsp:txXfrm>
        <a:off x="486181" y="2369028"/>
        <a:ext cx="1617231" cy="767116"/>
      </dsp:txXfrm>
    </dsp:sp>
    <dsp:sp modelId="{914E305D-BCA2-4C2A-89C9-12F51AA167EF}">
      <dsp:nvSpPr>
        <dsp:cNvPr id="0" name=""/>
        <dsp:cNvSpPr/>
      </dsp:nvSpPr>
      <dsp:spPr>
        <a:xfrm>
          <a:off x="1406101" y="662303"/>
          <a:ext cx="1700229" cy="850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US Citizens</a:t>
          </a:r>
        </a:p>
      </dsp:txBody>
      <dsp:txXfrm>
        <a:off x="1447600" y="703802"/>
        <a:ext cx="1617231" cy="7671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BC55D-764E-47E7-AD6D-6560CAD81F23}">
      <dsp:nvSpPr>
        <dsp:cNvPr id="0" name=""/>
        <dsp:cNvSpPr/>
      </dsp:nvSpPr>
      <dsp:spPr>
        <a:xfrm>
          <a:off x="440540" y="-73717"/>
          <a:ext cx="6754101" cy="6754101"/>
        </a:xfrm>
        <a:prstGeom prst="circularArrow">
          <a:avLst>
            <a:gd name="adj1" fmla="val 5544"/>
            <a:gd name="adj2" fmla="val 330680"/>
            <a:gd name="adj3" fmla="val 14760625"/>
            <a:gd name="adj4" fmla="val 16811303"/>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F28FBD-7256-47C0-BCFB-062DBEF262E2}">
      <dsp:nvSpPr>
        <dsp:cNvPr id="0" name=""/>
        <dsp:cNvSpPr/>
      </dsp:nvSpPr>
      <dsp:spPr>
        <a:xfrm>
          <a:off x="2950803" y="2670"/>
          <a:ext cx="1733574" cy="86678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Procurement</a:t>
          </a:r>
        </a:p>
      </dsp:txBody>
      <dsp:txXfrm>
        <a:off x="2993116" y="44983"/>
        <a:ext cx="1648948" cy="782161"/>
      </dsp:txXfrm>
    </dsp:sp>
    <dsp:sp modelId="{9C3096D4-173E-4A91-8AF2-23EB47EDCCDD}">
      <dsp:nvSpPr>
        <dsp:cNvPr id="0" name=""/>
        <dsp:cNvSpPr/>
      </dsp:nvSpPr>
      <dsp:spPr>
        <a:xfrm>
          <a:off x="4802169" y="676512"/>
          <a:ext cx="1733574" cy="86678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Sourcing</a:t>
          </a:r>
        </a:p>
      </dsp:txBody>
      <dsp:txXfrm>
        <a:off x="4844482" y="718825"/>
        <a:ext cx="1648948" cy="782161"/>
      </dsp:txXfrm>
    </dsp:sp>
    <dsp:sp modelId="{54807A32-6A7A-4441-AF9F-8A698C1C4D7A}">
      <dsp:nvSpPr>
        <dsp:cNvPr id="0" name=""/>
        <dsp:cNvSpPr/>
      </dsp:nvSpPr>
      <dsp:spPr>
        <a:xfrm>
          <a:off x="5787260" y="2382740"/>
          <a:ext cx="1733574" cy="866787"/>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Logistics</a:t>
          </a:r>
        </a:p>
      </dsp:txBody>
      <dsp:txXfrm>
        <a:off x="5829573" y="2425053"/>
        <a:ext cx="1648948" cy="782161"/>
      </dsp:txXfrm>
    </dsp:sp>
    <dsp:sp modelId="{B11C6C39-6992-419F-AAEC-855DEF5F2635}">
      <dsp:nvSpPr>
        <dsp:cNvPr id="0" name=""/>
        <dsp:cNvSpPr/>
      </dsp:nvSpPr>
      <dsp:spPr>
        <a:xfrm>
          <a:off x="5445142" y="4322990"/>
          <a:ext cx="1733574" cy="86678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Operations</a:t>
          </a:r>
        </a:p>
      </dsp:txBody>
      <dsp:txXfrm>
        <a:off x="5487455" y="4365303"/>
        <a:ext cx="1648948" cy="782161"/>
      </dsp:txXfrm>
    </dsp:sp>
    <dsp:sp modelId="{8C939438-88FA-48DF-8E14-B128761A02A5}">
      <dsp:nvSpPr>
        <dsp:cNvPr id="0" name=""/>
        <dsp:cNvSpPr/>
      </dsp:nvSpPr>
      <dsp:spPr>
        <a:xfrm>
          <a:off x="3935895" y="5589399"/>
          <a:ext cx="1733574" cy="866787"/>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Compliance</a:t>
          </a:r>
        </a:p>
      </dsp:txBody>
      <dsp:txXfrm>
        <a:off x="3978208" y="5631712"/>
        <a:ext cx="1648948" cy="782161"/>
      </dsp:txXfrm>
    </dsp:sp>
    <dsp:sp modelId="{F30EF613-45E8-4181-B6B1-0F7609464E61}">
      <dsp:nvSpPr>
        <dsp:cNvPr id="0" name=""/>
        <dsp:cNvSpPr/>
      </dsp:nvSpPr>
      <dsp:spPr>
        <a:xfrm>
          <a:off x="1965712" y="5589399"/>
          <a:ext cx="1733574" cy="86678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Finance</a:t>
          </a:r>
        </a:p>
      </dsp:txBody>
      <dsp:txXfrm>
        <a:off x="2008025" y="5631712"/>
        <a:ext cx="1648948" cy="782161"/>
      </dsp:txXfrm>
    </dsp:sp>
    <dsp:sp modelId="{22BFBB2C-AB2E-4FBB-B418-E03752C92748}">
      <dsp:nvSpPr>
        <dsp:cNvPr id="0" name=""/>
        <dsp:cNvSpPr/>
      </dsp:nvSpPr>
      <dsp:spPr>
        <a:xfrm>
          <a:off x="456465" y="4322990"/>
          <a:ext cx="1733574" cy="86678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Senior Management</a:t>
          </a:r>
        </a:p>
      </dsp:txBody>
      <dsp:txXfrm>
        <a:off x="498778" y="4365303"/>
        <a:ext cx="1648948" cy="782161"/>
      </dsp:txXfrm>
    </dsp:sp>
    <dsp:sp modelId="{A458DD93-4227-4E9A-AA0D-32951C67F746}">
      <dsp:nvSpPr>
        <dsp:cNvPr id="0" name=""/>
        <dsp:cNvSpPr/>
      </dsp:nvSpPr>
      <dsp:spPr>
        <a:xfrm>
          <a:off x="114347" y="2382740"/>
          <a:ext cx="1733574" cy="866787"/>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Sales</a:t>
          </a:r>
        </a:p>
      </dsp:txBody>
      <dsp:txXfrm>
        <a:off x="156660" y="2425053"/>
        <a:ext cx="1648948" cy="782161"/>
      </dsp:txXfrm>
    </dsp:sp>
    <dsp:sp modelId="{381283D8-6515-4EA6-902F-38983888BC76}">
      <dsp:nvSpPr>
        <dsp:cNvPr id="0" name=""/>
        <dsp:cNvSpPr/>
      </dsp:nvSpPr>
      <dsp:spPr>
        <a:xfrm>
          <a:off x="1099438" y="676512"/>
          <a:ext cx="1733574" cy="86678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Warehousing/ Receiving/ Distribution</a:t>
          </a:r>
        </a:p>
      </dsp:txBody>
      <dsp:txXfrm>
        <a:off x="1141751" y="718825"/>
        <a:ext cx="1648948" cy="78216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81869F-F6FC-6A0D-CE07-6B540E550E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BA6B6C1-6185-79F5-23C8-927538634E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41E86C-C6B4-424D-8295-67D3386172F0}" type="datetimeFigureOut">
              <a:rPr lang="en-US" smtClean="0"/>
              <a:t>4/12/2025</a:t>
            </a:fld>
            <a:endParaRPr lang="en-US" dirty="0"/>
          </a:p>
        </p:txBody>
      </p:sp>
      <p:sp>
        <p:nvSpPr>
          <p:cNvPr id="4" name="Footer Placeholder 3">
            <a:extLst>
              <a:ext uri="{FF2B5EF4-FFF2-40B4-BE49-F238E27FC236}">
                <a16:creationId xmlns:a16="http://schemas.microsoft.com/office/drawing/2014/main" id="{D875153B-EAEA-CF1E-30D7-16C2E64586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B72AFB7-47EE-893B-5887-BDC37DCA5F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F94707-CAF6-40B0-A7EA-C5F3C63CBD6B}" type="slidenum">
              <a:rPr lang="en-US" smtClean="0"/>
              <a:t>‹#›</a:t>
            </a:fld>
            <a:endParaRPr lang="en-US" dirty="0"/>
          </a:p>
        </p:txBody>
      </p:sp>
    </p:spTree>
    <p:extLst>
      <p:ext uri="{BB962C8B-B14F-4D97-AF65-F5344CB8AC3E}">
        <p14:creationId xmlns:p14="http://schemas.microsoft.com/office/powerpoint/2010/main" val="4033411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88D07-B188-44E4-ABBB-6994C1A52936}" type="datetimeFigureOut">
              <a:rPr lang="en-US" smtClean="0"/>
              <a:t>4/12/2025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2455A-0D23-4EAB-9AF9-2CC2B3066B0A}" type="slidenum">
              <a:rPr lang="en-US" smtClean="0"/>
              <a:t>‹#›</a:t>
            </a:fld>
            <a:endParaRPr lang="en-US" dirty="0"/>
          </a:p>
        </p:txBody>
      </p:sp>
    </p:spTree>
    <p:extLst>
      <p:ext uri="{BB962C8B-B14F-4D97-AF65-F5344CB8AC3E}">
        <p14:creationId xmlns:p14="http://schemas.microsoft.com/office/powerpoint/2010/main" val="3904368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1</a:t>
            </a:fld>
            <a:endParaRPr lang="en-US" dirty="0"/>
          </a:p>
        </p:txBody>
      </p:sp>
    </p:spTree>
    <p:extLst>
      <p:ext uri="{BB962C8B-B14F-4D97-AF65-F5344CB8AC3E}">
        <p14:creationId xmlns:p14="http://schemas.microsoft.com/office/powerpoint/2010/main" val="245177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2</a:t>
            </a:fld>
            <a:endParaRPr lang="en-US" dirty="0"/>
          </a:p>
        </p:txBody>
      </p:sp>
    </p:spTree>
    <p:extLst>
      <p:ext uri="{BB962C8B-B14F-4D97-AF65-F5344CB8AC3E}">
        <p14:creationId xmlns:p14="http://schemas.microsoft.com/office/powerpoint/2010/main" val="885423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6</a:t>
            </a:fld>
            <a:endParaRPr lang="en-US" dirty="0"/>
          </a:p>
        </p:txBody>
      </p:sp>
    </p:spTree>
    <p:extLst>
      <p:ext uri="{BB962C8B-B14F-4D97-AF65-F5344CB8AC3E}">
        <p14:creationId xmlns:p14="http://schemas.microsoft.com/office/powerpoint/2010/main" val="303961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7</a:t>
            </a:fld>
            <a:endParaRPr lang="en-US" dirty="0"/>
          </a:p>
        </p:txBody>
      </p:sp>
    </p:spTree>
    <p:extLst>
      <p:ext uri="{BB962C8B-B14F-4D97-AF65-F5344CB8AC3E}">
        <p14:creationId xmlns:p14="http://schemas.microsoft.com/office/powerpoint/2010/main" val="1487654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0BEBB-4286-1EF8-9103-480AF2F1DE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F5E33F-5022-5C8D-9685-0261410A32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83B26D-5743-A246-3737-202264A11B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AE9BA3-7656-B15D-3C1D-D53304E0BD5F}"/>
              </a:ext>
            </a:extLst>
          </p:cNvPr>
          <p:cNvSpPr>
            <a:spLocks noGrp="1"/>
          </p:cNvSpPr>
          <p:nvPr>
            <p:ph type="sldNum" sz="quarter" idx="5"/>
          </p:nvPr>
        </p:nvSpPr>
        <p:spPr/>
        <p:txBody>
          <a:bodyPr/>
          <a:lstStyle/>
          <a:p>
            <a:fld id="{0842455A-0D23-4EAB-9AF9-2CC2B3066B0A}" type="slidenum">
              <a:rPr lang="en-US" smtClean="0"/>
              <a:t>12</a:t>
            </a:fld>
            <a:endParaRPr lang="en-US" dirty="0"/>
          </a:p>
        </p:txBody>
      </p:sp>
    </p:spTree>
    <p:extLst>
      <p:ext uri="{BB962C8B-B14F-4D97-AF65-F5344CB8AC3E}">
        <p14:creationId xmlns:p14="http://schemas.microsoft.com/office/powerpoint/2010/main" val="4070307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3BAAC-9206-3A9A-9390-93B342CE1A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490CC2-0ECF-202A-247F-179EACD315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9E4CE9-8D94-2753-8775-3052A3B586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008392-D9BA-22BA-7CF8-7138DED00BF6}"/>
              </a:ext>
            </a:extLst>
          </p:cNvPr>
          <p:cNvSpPr>
            <a:spLocks noGrp="1"/>
          </p:cNvSpPr>
          <p:nvPr>
            <p:ph type="sldNum" sz="quarter" idx="5"/>
          </p:nvPr>
        </p:nvSpPr>
        <p:spPr/>
        <p:txBody>
          <a:bodyPr/>
          <a:lstStyle/>
          <a:p>
            <a:fld id="{0842455A-0D23-4EAB-9AF9-2CC2B3066B0A}" type="slidenum">
              <a:rPr lang="en-US" smtClean="0"/>
              <a:t>34</a:t>
            </a:fld>
            <a:endParaRPr lang="en-US" dirty="0"/>
          </a:p>
        </p:txBody>
      </p:sp>
    </p:spTree>
    <p:extLst>
      <p:ext uri="{BB962C8B-B14F-4D97-AF65-F5344CB8AC3E}">
        <p14:creationId xmlns:p14="http://schemas.microsoft.com/office/powerpoint/2010/main" val="3955168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7789C-B445-6BA0-EEED-35AE25B804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9BDD15-C590-F395-B3A1-6766B6E22B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7C2AE3-13B9-AAD7-140C-A08C4113A2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89F939-1936-E856-C8F1-FCFD1F1C3D05}"/>
              </a:ext>
            </a:extLst>
          </p:cNvPr>
          <p:cNvSpPr>
            <a:spLocks noGrp="1"/>
          </p:cNvSpPr>
          <p:nvPr>
            <p:ph type="sldNum" sz="quarter" idx="5"/>
          </p:nvPr>
        </p:nvSpPr>
        <p:spPr/>
        <p:txBody>
          <a:bodyPr/>
          <a:lstStyle/>
          <a:p>
            <a:fld id="{0842455A-0D23-4EAB-9AF9-2CC2B3066B0A}" type="slidenum">
              <a:rPr lang="en-US" smtClean="0"/>
              <a:t>38</a:t>
            </a:fld>
            <a:endParaRPr lang="en-US" dirty="0"/>
          </a:p>
        </p:txBody>
      </p:sp>
    </p:spTree>
    <p:extLst>
      <p:ext uri="{BB962C8B-B14F-4D97-AF65-F5344CB8AC3E}">
        <p14:creationId xmlns:p14="http://schemas.microsoft.com/office/powerpoint/2010/main" val="2197323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42</a:t>
            </a:fld>
            <a:endParaRPr lang="en-US" dirty="0"/>
          </a:p>
        </p:txBody>
      </p:sp>
    </p:spTree>
    <p:extLst>
      <p:ext uri="{BB962C8B-B14F-4D97-AF65-F5344CB8AC3E}">
        <p14:creationId xmlns:p14="http://schemas.microsoft.com/office/powerpoint/2010/main" val="803951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4263674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19895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a:t>Presentation Title</a:t>
            </a:r>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2545913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E0AB24-7427-4E0C-9E7C-B642B3170AF1}"/>
              </a:ext>
            </a:extLst>
          </p:cNvPr>
          <p:cNvSpPr>
            <a:spLocks noGrp="1"/>
          </p:cNvSpPr>
          <p:nvPr>
            <p:ph type="pic" sz="quarter" idx="13"/>
          </p:nvPr>
        </p:nvSpPr>
        <p:spPr>
          <a:xfrm>
            <a:off x="1524" y="0"/>
            <a:ext cx="12188952" cy="6858000"/>
          </a:xfrm>
          <a:solidFill>
            <a:schemeClr val="accent6"/>
          </a:solidFill>
        </p:spPr>
        <p:txBody>
          <a:bodyPr/>
          <a:lstStyle>
            <a:lvl1pPr algn="ctr">
              <a:defRPr/>
            </a:lvl1pPr>
          </a:lstStyle>
          <a:p>
            <a:r>
              <a:rPr lang="en-US"/>
              <a:t>Click icon to add picture</a:t>
            </a:r>
            <a:endParaRPr lang="en-US" dirty="0"/>
          </a:p>
        </p:txBody>
      </p:sp>
      <p:sp>
        <p:nvSpPr>
          <p:cNvPr id="8" name="Title 1">
            <a:extLst>
              <a:ext uri="{FF2B5EF4-FFF2-40B4-BE49-F238E27FC236}">
                <a16:creationId xmlns:a16="http://schemas.microsoft.com/office/drawing/2014/main" id="{CE30A2A8-DADD-44CC-B8A3-9BFFD5E76B66}"/>
              </a:ext>
            </a:extLst>
          </p:cNvPr>
          <p:cNvSpPr>
            <a:spLocks noGrp="1"/>
          </p:cNvSpPr>
          <p:nvPr>
            <p:ph type="ctrTitle" hasCustomPrompt="1"/>
          </p:nvPr>
        </p:nvSpPr>
        <p:spPr>
          <a:xfrm>
            <a:off x="0" y="2705101"/>
            <a:ext cx="7537703" cy="2926080"/>
          </a:xfrm>
          <a:solidFill>
            <a:schemeClr val="bg1">
              <a:alpha val="93000"/>
            </a:schemeClr>
          </a:solidFill>
        </p:spPr>
        <p:txBody>
          <a:bodyPr lIns="822960" tIns="91440" bIns="548640" anchor="b" anchorCtr="0">
            <a:noAutofit/>
          </a:bodyPr>
          <a:lstStyle>
            <a:lvl1pPr>
              <a:defRPr/>
            </a:lvl1pPr>
          </a:lstStyle>
          <a:p>
            <a:r>
              <a:rPr lang="en-US" sz="5400" dirty="0">
                <a:solidFill>
                  <a:schemeClr val="tx1"/>
                </a:solidFill>
              </a:rPr>
              <a:t>Click to add title</a:t>
            </a:r>
          </a:p>
        </p:txBody>
      </p:sp>
    </p:spTree>
    <p:extLst>
      <p:ext uri="{BB962C8B-B14F-4D97-AF65-F5344CB8AC3E}">
        <p14:creationId xmlns:p14="http://schemas.microsoft.com/office/powerpoint/2010/main" val="678344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2">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8832B6D9-0469-48A5-A85E-8C5D8EF86BE3}"/>
              </a:ext>
            </a:extLst>
          </p:cNvPr>
          <p:cNvSpPr>
            <a:spLocks noGrp="1"/>
          </p:cNvSpPr>
          <p:nvPr>
            <p:ph type="title" hasCustomPrompt="1"/>
          </p:nvPr>
        </p:nvSpPr>
        <p:spPr>
          <a:xfrm>
            <a:off x="1097280" y="286603"/>
            <a:ext cx="10058400" cy="1450757"/>
          </a:xfrm>
        </p:spPr>
        <p:txBody>
          <a:bodyPr/>
          <a:lstStyle/>
          <a:p>
            <a:r>
              <a:rPr lang="en-US" sz="4800" dirty="0">
                <a:solidFill>
                  <a:schemeClr val="tx1"/>
                </a:solidFill>
              </a:rPr>
              <a:t>Click to add title</a:t>
            </a:r>
            <a:endParaRPr lang="en-US" dirty="0"/>
          </a:p>
        </p:txBody>
      </p:sp>
      <p:cxnSp>
        <p:nvCxnSpPr>
          <p:cNvPr id="7" name="Straight Connector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userDrawn="1"/>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1">
            <a:extLst>
              <a:ext uri="{FF2B5EF4-FFF2-40B4-BE49-F238E27FC236}">
                <a16:creationId xmlns:a16="http://schemas.microsoft.com/office/drawing/2014/main" id="{4142A7E4-A56F-4FC2-A81D-36A83134A219}"/>
              </a:ext>
            </a:extLst>
          </p:cNvPr>
          <p:cNvSpPr>
            <a:spLocks noGrp="1"/>
          </p:cNvSpPr>
          <p:nvPr>
            <p:ph idx="1" hasCustomPrompt="1"/>
          </p:nvPr>
        </p:nvSpPr>
        <p:spPr>
          <a:xfrm>
            <a:off x="1097280" y="2108201"/>
            <a:ext cx="10058399" cy="3760891"/>
          </a:xfrm>
        </p:spPr>
        <p:txBody>
          <a:bodyPr lIns="91440">
            <a:normAutofit/>
          </a:bodyPr>
          <a:lstStyle>
            <a:lvl1pPr marL="347472" indent="-347472">
              <a:spcBef>
                <a:spcPts val="1200"/>
              </a:spcBef>
              <a:spcAft>
                <a:spcPts val="200"/>
              </a:spcAft>
              <a:buFont typeface="Arial" panose="020B0604020202020204" pitchFamily="34" charset="0"/>
              <a:buChar char="•"/>
              <a:defRPr sz="3000"/>
            </a:lvl1pPr>
            <a:lvl2pPr>
              <a:spcBef>
                <a:spcPts val="1200"/>
              </a:spcBef>
              <a:spcAft>
                <a:spcPts val="200"/>
              </a:spcAft>
              <a:defRPr sz="3000"/>
            </a:lvl2pPr>
            <a:lvl3pPr>
              <a:spcBef>
                <a:spcPts val="1200"/>
              </a:spcBef>
              <a:spcAft>
                <a:spcPts val="200"/>
              </a:spcAft>
              <a:defRPr sz="3000"/>
            </a:lvl3pPr>
            <a:lvl4pPr>
              <a:spcBef>
                <a:spcPts val="1200"/>
              </a:spcBef>
              <a:spcAft>
                <a:spcPts val="200"/>
              </a:spcAft>
              <a:defRPr sz="3000"/>
            </a:lvl4pPr>
            <a:lvl5pPr>
              <a:spcBef>
                <a:spcPts val="1200"/>
              </a:spcBef>
              <a:spcAft>
                <a:spcPts val="200"/>
              </a:spcAft>
              <a:defRPr sz="3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16481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Section Brea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DBCCDB-B58C-45B3-9E63-49F7B0819260}"/>
              </a:ext>
              <a:ext uri="{C183D7F6-B498-43B3-948B-1728B52AA6E4}">
                <adec:decorative xmlns:adec="http://schemas.microsoft.com/office/drawing/2017/decorative" val="1"/>
              </a:ext>
            </a:extLst>
          </p:cNvPr>
          <p:cNvSpPr/>
          <p:nvPr userDrawn="1"/>
        </p:nvSpPr>
        <p:spPr bwMode="white">
          <a:xfrm>
            <a:off x="0" y="4334005"/>
            <a:ext cx="12192000" cy="252399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E244128-E256-C1DC-AC6D-2BF10AC410DF}"/>
              </a:ext>
            </a:extLst>
          </p:cNvPr>
          <p:cNvSpPr>
            <a:spLocks noGrp="1"/>
          </p:cNvSpPr>
          <p:nvPr>
            <p:ph type="title" hasCustomPrompt="1"/>
          </p:nvPr>
        </p:nvSpPr>
        <p:spPr>
          <a:xfrm>
            <a:off x="1065212" y="4609578"/>
            <a:ext cx="10058400" cy="1295922"/>
          </a:xfrm>
        </p:spPr>
        <p:txBody>
          <a:bodyPr>
            <a:normAutofit/>
          </a:bodyPr>
          <a:lstStyle>
            <a:lvl1pPr>
              <a:defRPr sz="4800">
                <a:solidFill>
                  <a:schemeClr val="bg1"/>
                </a:solidFill>
              </a:defRPr>
            </a:lvl1pPr>
          </a:lstStyle>
          <a:p>
            <a:r>
              <a:rPr lang="en-US" dirty="0"/>
              <a:t>Click to add title</a:t>
            </a:r>
          </a:p>
        </p:txBody>
      </p:sp>
      <p:sp>
        <p:nvSpPr>
          <p:cNvPr id="8" name="Subtitle 2">
            <a:extLst>
              <a:ext uri="{FF2B5EF4-FFF2-40B4-BE49-F238E27FC236}">
                <a16:creationId xmlns:a16="http://schemas.microsoft.com/office/drawing/2014/main" id="{A72A6B42-C371-4562-8E40-9EE1906C8578}"/>
              </a:ext>
            </a:extLst>
          </p:cNvPr>
          <p:cNvSpPr>
            <a:spLocks noGrp="1"/>
          </p:cNvSpPr>
          <p:nvPr>
            <p:ph type="subTitle" idx="1" hasCustomPrompt="1"/>
          </p:nvPr>
        </p:nvSpPr>
        <p:spPr>
          <a:xfrm>
            <a:off x="1065212" y="5943600"/>
            <a:ext cx="10058400" cy="914400"/>
          </a:xfrm>
        </p:spPr>
        <p:txBody>
          <a:bodyPr lIns="91440">
            <a:normAutofit/>
          </a:bodyPr>
          <a:lstStyle>
            <a:lvl1pPr marL="0" indent="0">
              <a:buNone/>
              <a:defRPr sz="2400">
                <a:solidFill>
                  <a:schemeClr val="bg1"/>
                </a:solidFill>
              </a:defRPr>
            </a:lvl1pPr>
          </a:lstStyle>
          <a:p>
            <a:r>
              <a:rPr lang="en-US" sz="1500" dirty="0">
                <a:solidFill>
                  <a:schemeClr val="bg1"/>
                </a:solidFill>
              </a:rPr>
              <a:t>Click to add subtitle</a:t>
            </a:r>
          </a:p>
        </p:txBody>
      </p:sp>
      <p:sp>
        <p:nvSpPr>
          <p:cNvPr id="13" name="Picture Placeholder 12">
            <a:extLst>
              <a:ext uri="{FF2B5EF4-FFF2-40B4-BE49-F238E27FC236}">
                <a16:creationId xmlns:a16="http://schemas.microsoft.com/office/drawing/2014/main" id="{68504FFB-1664-4F66-BC31-100C8DD98346}"/>
              </a:ext>
            </a:extLst>
          </p:cNvPr>
          <p:cNvSpPr>
            <a:spLocks noGrp="1"/>
          </p:cNvSpPr>
          <p:nvPr>
            <p:ph type="pic" sz="quarter" idx="13"/>
          </p:nvPr>
        </p:nvSpPr>
        <p:spPr>
          <a:xfrm>
            <a:off x="635000" y="640080"/>
            <a:ext cx="3544888" cy="3355723"/>
          </a:xfrm>
          <a:solidFill>
            <a:schemeClr val="accent6"/>
          </a:solidFill>
        </p:spPr>
        <p:txBody>
          <a:bodyPr>
            <a:normAutofit/>
          </a:bodyPr>
          <a:lstStyle>
            <a:lvl1pPr algn="ctr">
              <a:defRPr sz="1600"/>
            </a:lvl1pPr>
          </a:lstStyle>
          <a:p>
            <a:r>
              <a:rPr lang="en-US"/>
              <a:t>Click icon to add picture</a:t>
            </a:r>
            <a:endParaRPr lang="en-US" dirty="0"/>
          </a:p>
        </p:txBody>
      </p:sp>
      <p:sp>
        <p:nvSpPr>
          <p:cNvPr id="14" name="Picture Placeholder 12">
            <a:extLst>
              <a:ext uri="{FF2B5EF4-FFF2-40B4-BE49-F238E27FC236}">
                <a16:creationId xmlns:a16="http://schemas.microsoft.com/office/drawing/2014/main" id="{1B45578D-1855-4EC0-9E45-E1630D11ACA5}"/>
              </a:ext>
            </a:extLst>
          </p:cNvPr>
          <p:cNvSpPr>
            <a:spLocks noGrp="1"/>
          </p:cNvSpPr>
          <p:nvPr>
            <p:ph type="pic" sz="quarter" idx="14"/>
          </p:nvPr>
        </p:nvSpPr>
        <p:spPr>
          <a:xfrm>
            <a:off x="4343400" y="640080"/>
            <a:ext cx="3544888" cy="3355723"/>
          </a:xfrm>
          <a:solidFill>
            <a:schemeClr val="accent6"/>
          </a:solidFill>
        </p:spPr>
        <p:txBody>
          <a:bodyPr>
            <a:normAutofit/>
          </a:bodyPr>
          <a:lstStyle>
            <a:lvl1pPr algn="ctr">
              <a:defRPr sz="1600"/>
            </a:lvl1pPr>
          </a:lstStyle>
          <a:p>
            <a:r>
              <a:rPr lang="en-US"/>
              <a:t>Click icon to add picture</a:t>
            </a:r>
            <a:endParaRPr lang="en-US" dirty="0"/>
          </a:p>
        </p:txBody>
      </p:sp>
      <p:sp>
        <p:nvSpPr>
          <p:cNvPr id="15" name="Picture Placeholder 12">
            <a:extLst>
              <a:ext uri="{FF2B5EF4-FFF2-40B4-BE49-F238E27FC236}">
                <a16:creationId xmlns:a16="http://schemas.microsoft.com/office/drawing/2014/main" id="{C93482C2-6151-4050-9F16-9952B0A017A3}"/>
              </a:ext>
            </a:extLst>
          </p:cNvPr>
          <p:cNvSpPr>
            <a:spLocks noGrp="1"/>
          </p:cNvSpPr>
          <p:nvPr>
            <p:ph type="pic" sz="quarter" idx="15"/>
          </p:nvPr>
        </p:nvSpPr>
        <p:spPr>
          <a:xfrm>
            <a:off x="8028432" y="640080"/>
            <a:ext cx="3544888" cy="3355723"/>
          </a:xfrm>
          <a:solidFill>
            <a:schemeClr val="accent6"/>
          </a:solidFill>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81498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3">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8832B6D9-0469-48A5-A85E-8C5D8EF86BE3}"/>
              </a:ext>
            </a:extLst>
          </p:cNvPr>
          <p:cNvSpPr>
            <a:spLocks noGrp="1"/>
          </p:cNvSpPr>
          <p:nvPr>
            <p:ph type="title" hasCustomPrompt="1"/>
          </p:nvPr>
        </p:nvSpPr>
        <p:spPr>
          <a:xfrm>
            <a:off x="1097280" y="286603"/>
            <a:ext cx="10058400" cy="1450757"/>
          </a:xfrm>
        </p:spPr>
        <p:txBody>
          <a:bodyPr/>
          <a:lstStyle/>
          <a:p>
            <a:r>
              <a:rPr lang="en-US" sz="4800" dirty="0">
                <a:solidFill>
                  <a:schemeClr val="tx1"/>
                </a:solidFill>
              </a:rPr>
              <a:t>Click to add title</a:t>
            </a:r>
            <a:endParaRPr lang="en-US" dirty="0"/>
          </a:p>
        </p:txBody>
      </p:sp>
      <p:cxnSp>
        <p:nvCxnSpPr>
          <p:cNvPr id="7" name="Straight Connector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userDrawn="1"/>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1">
            <a:extLst>
              <a:ext uri="{FF2B5EF4-FFF2-40B4-BE49-F238E27FC236}">
                <a16:creationId xmlns:a16="http://schemas.microsoft.com/office/drawing/2014/main" id="{4142A7E4-A56F-4FC2-A81D-36A83134A219}"/>
              </a:ext>
            </a:extLst>
          </p:cNvPr>
          <p:cNvSpPr>
            <a:spLocks noGrp="1"/>
          </p:cNvSpPr>
          <p:nvPr>
            <p:ph idx="1" hasCustomPrompt="1"/>
          </p:nvPr>
        </p:nvSpPr>
        <p:spPr>
          <a:xfrm>
            <a:off x="1097280" y="2182849"/>
            <a:ext cx="10058399" cy="3956692"/>
          </a:xfrm>
        </p:spPr>
        <p:txBody>
          <a:bodyPr lIns="91440">
            <a:normAutofit/>
          </a:bodyPr>
          <a:lstStyle>
            <a:lvl1pPr marL="0" indent="0">
              <a:spcBef>
                <a:spcPts val="1200"/>
              </a:spcBef>
              <a:spcAft>
                <a:spcPts val="200"/>
              </a:spcAft>
              <a:buFont typeface="Arial" panose="020B0604020202020204" pitchFamily="34" charset="0"/>
              <a:buNone/>
              <a:defRPr sz="2400"/>
            </a:lvl1pPr>
            <a:lvl2pPr marL="384048" indent="-182880">
              <a:spcBef>
                <a:spcPts val="1200"/>
              </a:spcBef>
              <a:spcAft>
                <a:spcPts val="200"/>
              </a:spcAft>
              <a:buClr>
                <a:schemeClr val="accent2"/>
              </a:buClr>
              <a:buFont typeface="Arial" panose="020B0604020202020204" pitchFamily="34" charset="0"/>
              <a:buChar char="•"/>
              <a:defRPr sz="2400"/>
            </a:lvl2pPr>
            <a:lvl3pPr>
              <a:spcBef>
                <a:spcPts val="1200"/>
              </a:spcBef>
              <a:spcAft>
                <a:spcPts val="200"/>
              </a:spcAft>
              <a:defRPr sz="2400"/>
            </a:lvl3pPr>
            <a:lvl4pPr>
              <a:spcBef>
                <a:spcPts val="1200"/>
              </a:spcBef>
              <a:spcAft>
                <a:spcPts val="200"/>
              </a:spcAft>
              <a:defRPr sz="2400"/>
            </a:lvl4pPr>
            <a:lvl5pPr>
              <a:spcBef>
                <a:spcPts val="1200"/>
              </a:spcBef>
              <a:spcAft>
                <a:spcPts val="200"/>
              </a:spcAft>
              <a:defRPr sz="2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70053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Content and Tabl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9674" y="286603"/>
            <a:ext cx="9946006" cy="1450757"/>
          </a:xfrm>
        </p:spPr>
        <p:txBody>
          <a:bodyPr lIns="0"/>
          <a:lstStyle>
            <a:lvl1pPr>
              <a:defRPr/>
            </a:lvl1pPr>
          </a:lstStyle>
          <a:p>
            <a:r>
              <a:rPr lang="en-US" dirty="0"/>
              <a:t>Click to add title</a:t>
            </a:r>
          </a:p>
        </p:txBody>
      </p:sp>
      <p:sp>
        <p:nvSpPr>
          <p:cNvPr id="3" name="Content Placeholder 2"/>
          <p:cNvSpPr>
            <a:spLocks noGrp="1"/>
          </p:cNvSpPr>
          <p:nvPr>
            <p:ph idx="1" hasCustomPrompt="1"/>
          </p:nvPr>
        </p:nvSpPr>
        <p:spPr>
          <a:xfrm>
            <a:off x="1209675" y="2286000"/>
            <a:ext cx="2391941" cy="3248567"/>
          </a:xfrm>
        </p:spPr>
        <p:txBody>
          <a:bodyPr/>
          <a:lstStyle>
            <a:lvl1pPr marL="0" indent="0">
              <a:buNone/>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able Placeholder 5">
            <a:extLst>
              <a:ext uri="{FF2B5EF4-FFF2-40B4-BE49-F238E27FC236}">
                <a16:creationId xmlns:a16="http://schemas.microsoft.com/office/drawing/2014/main" id="{7AA6B9BC-99C6-B9CE-63BB-C79284371A4A}"/>
              </a:ext>
            </a:extLst>
          </p:cNvPr>
          <p:cNvSpPr>
            <a:spLocks noGrp="1"/>
          </p:cNvSpPr>
          <p:nvPr>
            <p:ph type="tbl" sz="quarter" idx="13"/>
          </p:nvPr>
        </p:nvSpPr>
        <p:spPr>
          <a:xfrm>
            <a:off x="3840163" y="2286000"/>
            <a:ext cx="7315200" cy="3248025"/>
          </a:xfrm>
        </p:spPr>
        <p:txBody>
          <a:bodyPr/>
          <a:lstStyle>
            <a:lvl1pPr>
              <a:defRPr/>
            </a:lvl1pPr>
          </a:lstStyle>
          <a:p>
            <a:r>
              <a:rPr lang="en-US"/>
              <a:t>Click icon to add table</a:t>
            </a:r>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Presentation Title</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dirty="0"/>
              <a:t>20XX</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7987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322D5-1CC3-400A-A187-55543F0E8B93}"/>
              </a:ext>
              <a:ext uri="{C183D7F6-B498-43B3-948B-1728B52AA6E4}">
                <adec:decorative xmlns:adec="http://schemas.microsoft.com/office/drawing/2017/decorative" val="1"/>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3">
            <a:extLst>
              <a:ext uri="{FF2B5EF4-FFF2-40B4-BE49-F238E27FC236}">
                <a16:creationId xmlns:a16="http://schemas.microsoft.com/office/drawing/2014/main" id="{EAD2187F-4097-47C0-8330-56262D32831D}"/>
              </a:ext>
              <a:ext uri="{C183D7F6-B498-43B3-948B-1728B52AA6E4}">
                <adec:decorative xmlns:adec="http://schemas.microsoft.com/office/drawing/2017/decorative" val="0"/>
              </a:ext>
            </a:extLst>
          </p:cNvPr>
          <p:cNvSpPr>
            <a:spLocks noGrp="1"/>
          </p:cNvSpPr>
          <p:nvPr>
            <p:ph type="title" hasCustomPrompt="1"/>
          </p:nvPr>
        </p:nvSpPr>
        <p:spPr>
          <a:xfrm>
            <a:off x="7859485" y="640080"/>
            <a:ext cx="3690257" cy="2450676"/>
          </a:xfrm>
        </p:spPr>
        <p:txBody>
          <a:bodyPr>
            <a:normAutofit/>
          </a:bodyPr>
          <a:lstStyle>
            <a:lvl1pPr>
              <a:defRPr/>
            </a:lvl1pPr>
          </a:lstStyle>
          <a:p>
            <a:r>
              <a:rPr lang="en-US" dirty="0"/>
              <a:t>Click to add title</a:t>
            </a:r>
          </a:p>
        </p:txBody>
      </p:sp>
      <p:cxnSp>
        <p:nvCxnSpPr>
          <p:cNvPr id="8" name="Straight Connector 7">
            <a:extLst>
              <a:ext uri="{FF2B5EF4-FFF2-40B4-BE49-F238E27FC236}">
                <a16:creationId xmlns:a16="http://schemas.microsoft.com/office/drawing/2014/main" id="{10523EF1-B104-45FE-925A-5C7906FA18C2}"/>
              </a:ext>
              <a:ext uri="{C183D7F6-B498-43B3-948B-1728B52AA6E4}">
                <adec:decorative xmlns:adec="http://schemas.microsoft.com/office/drawing/2017/decorative" val="1"/>
              </a:ext>
            </a:extLst>
          </p:cNvPr>
          <p:cNvCxnSpPr/>
          <p:nvPr userDrawn="1"/>
        </p:nvCxnSpPr>
        <p:spPr>
          <a:xfrm>
            <a:off x="7942633" y="3255512"/>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FA958037-C140-4697-8EAF-21C950A0ECC5}"/>
              </a:ext>
            </a:extLst>
          </p:cNvPr>
          <p:cNvSpPr>
            <a:spLocks noGrp="1"/>
          </p:cNvSpPr>
          <p:nvPr>
            <p:ph type="pic" sz="quarter" idx="13"/>
          </p:nvPr>
        </p:nvSpPr>
        <p:spPr>
          <a:xfrm>
            <a:off x="630936" y="640080"/>
            <a:ext cx="6912864" cy="5312664"/>
          </a:xfrm>
          <a:solidFill>
            <a:schemeClr val="accent6"/>
          </a:solidFill>
        </p:spPr>
        <p:txBody>
          <a:bodyPr>
            <a:normAutofit/>
          </a:bodyPr>
          <a:lstStyle>
            <a:lvl1pPr algn="ctr">
              <a:defRPr sz="1800"/>
            </a:lvl1pPr>
          </a:lstStyle>
          <a:p>
            <a:r>
              <a:rPr lang="en-US"/>
              <a:t>Click icon to add picture</a:t>
            </a:r>
            <a:endParaRPr lang="en-US" dirty="0"/>
          </a:p>
        </p:txBody>
      </p:sp>
      <p:sp>
        <p:nvSpPr>
          <p:cNvPr id="9" name="Content Placeholder 14">
            <a:extLst>
              <a:ext uri="{FF2B5EF4-FFF2-40B4-BE49-F238E27FC236}">
                <a16:creationId xmlns:a16="http://schemas.microsoft.com/office/drawing/2014/main" id="{44613BB0-E0E0-4B1C-9926-EBE53B5420E1}"/>
              </a:ext>
            </a:extLst>
          </p:cNvPr>
          <p:cNvSpPr>
            <a:spLocks noGrp="1"/>
          </p:cNvSpPr>
          <p:nvPr>
            <p:ph idx="1" hasCustomPrompt="1"/>
          </p:nvPr>
        </p:nvSpPr>
        <p:spPr>
          <a:xfrm>
            <a:off x="7859485" y="3429000"/>
            <a:ext cx="3690257" cy="2440094"/>
          </a:xfrm>
        </p:spPr>
        <p:txBody>
          <a:bodyPr lIns="91440">
            <a:normAutofit/>
          </a:bodyPr>
          <a:lstStyle>
            <a:lvl1pPr marL="0" indent="0">
              <a:buNone/>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866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0918782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a:t>Presentation Title</a:t>
            </a:r>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2332361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a:t>Presentation Title</a:t>
            </a:r>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2708489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a:t>Presentation Title</a:t>
            </a:r>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6765163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r>
              <a:rPr lang="en-US"/>
              <a:t>20XX</a:t>
            </a:r>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9718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4">
            <a:extLst>
              <a:ext uri="{FF2B5EF4-FFF2-40B4-BE49-F238E27FC236}">
                <a16:creationId xmlns:a16="http://schemas.microsoft.com/office/drawing/2014/main" id="{A8464DCA-A9BF-A892-3059-84E13570D01E}"/>
              </a:ext>
              <a:ext uri="{C183D7F6-B498-43B3-948B-1728B52AA6E4}">
                <adec:decorative xmlns:adec="http://schemas.microsoft.com/office/drawing/2017/decorative" val="1"/>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0702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r>
              <a:rPr lang="en-US"/>
              <a:t>20XX</a:t>
            </a:r>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52646308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20XX</a:t>
            </a:r>
            <a:endParaRPr lang="en-US" dirty="0"/>
          </a:p>
        </p:txBody>
      </p:sp>
      <p:sp>
        <p:nvSpPr>
          <p:cNvPr id="6" name="Footer Placeholder 5"/>
          <p:cNvSpPr>
            <a:spLocks noGrp="1"/>
          </p:cNvSpPr>
          <p:nvPr>
            <p:ph type="ftr" sz="quarter" idx="11"/>
          </p:nvPr>
        </p:nvSpPr>
        <p:spPr>
          <a:xfrm>
            <a:off x="1097279" y="6446838"/>
            <a:ext cx="6818262" cy="365125"/>
          </a:xfrm>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0067757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r>
              <a:rPr lang="en-US"/>
              <a:t>20XX</a:t>
            </a:r>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56072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9" r:id="rId14"/>
    <p:sldLayoutId id="2147483780" r:id="rId15"/>
    <p:sldLayoutId id="2147483785" r:id="rId16"/>
    <p:sldLayoutId id="2147483788" r:id="rId17"/>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whitehouse.gov/wp-content/uploads/2025/04/Annex-II.pdf"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President_of_the_United_States" TargetMode="External"/><Relationship Id="rId2" Type="http://schemas.openxmlformats.org/officeDocument/2006/relationships/hyperlink" Target="https://en.wikipedia.org/wiki/United_States_federal_law" TargetMode="External"/><Relationship Id="rId1" Type="http://schemas.openxmlformats.org/officeDocument/2006/relationships/slideLayout" Target="../slideLayouts/slideLayout2.xml"/><Relationship Id="rId5" Type="http://schemas.openxmlformats.org/officeDocument/2006/relationships/hyperlink" Target="https://en.wikipedia.org/wiki/United_States" TargetMode="External"/><Relationship Id="rId4" Type="http://schemas.openxmlformats.org/officeDocument/2006/relationships/hyperlink" Target="https://en.wikipedia.org/wiki/National_emergency"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mailto:renniealston@comcast.net" TargetMode="External"/><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32.jpeg"/><Relationship Id="rId5" Type="http://schemas.openxmlformats.org/officeDocument/2006/relationships/image" Target="../media/image3.png"/><Relationship Id="rId4" Type="http://schemas.openxmlformats.org/officeDocument/2006/relationships/hyperlink" Target="mailto:Ralston@americanrivergroup.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834208-78D3-55FF-0568-AC7434753C76}"/>
              </a:ext>
            </a:extLst>
          </p:cNvPr>
          <p:cNvSpPr>
            <a:spLocks noGrp="1"/>
          </p:cNvSpPr>
          <p:nvPr>
            <p:ph type="ctrTitle"/>
          </p:nvPr>
        </p:nvSpPr>
        <p:spPr>
          <a:xfrm>
            <a:off x="101600" y="2104571"/>
            <a:ext cx="6948905" cy="3923250"/>
          </a:xfrm>
        </p:spPr>
        <p:txBody>
          <a:bodyPr/>
          <a:lstStyle/>
          <a:p>
            <a:r>
              <a:rPr lang="en-US" b="1" dirty="0">
                <a:latin typeface="Aptos" panose="020B0004020202020204" pitchFamily="34" charset="0"/>
              </a:rPr>
              <a:t>Liberation Day </a:t>
            </a:r>
            <a:br>
              <a:rPr lang="en-US" b="1" dirty="0">
                <a:latin typeface="Aptos" panose="020B0004020202020204" pitchFamily="34" charset="0"/>
              </a:rPr>
            </a:br>
            <a:r>
              <a:rPr lang="en-US" b="1" dirty="0">
                <a:latin typeface="Aptos" panose="020B0004020202020204" pitchFamily="34" charset="0"/>
              </a:rPr>
              <a:t>Reciprocal Tariff and Tax Update</a:t>
            </a:r>
            <a:br>
              <a:rPr lang="en-US" b="1" dirty="0">
                <a:latin typeface="Aptos" panose="020B0004020202020204" pitchFamily="34" charset="0"/>
              </a:rPr>
            </a:br>
            <a:br>
              <a:rPr lang="en-US" b="1" dirty="0">
                <a:latin typeface="Aptos" panose="020B0004020202020204" pitchFamily="34" charset="0"/>
              </a:rPr>
            </a:br>
            <a:r>
              <a:rPr lang="en-US" sz="2800" b="1" dirty="0">
                <a:latin typeface="Aptos" panose="020B0004020202020204" pitchFamily="34" charset="0"/>
              </a:rPr>
              <a:t>Explanation of New Financial Landed Cost Structures</a:t>
            </a:r>
            <a:br>
              <a:rPr lang="en-US" sz="2800" b="1" dirty="0">
                <a:latin typeface="Aptos" panose="020B0004020202020204" pitchFamily="34" charset="0"/>
              </a:rPr>
            </a:br>
            <a:endParaRPr lang="en-US" sz="2800" b="1" dirty="0">
              <a:latin typeface="Aptos" panose="020B0004020202020204" pitchFamily="34" charset="0"/>
            </a:endParaRPr>
          </a:p>
        </p:txBody>
      </p:sp>
      <p:pic>
        <p:nvPicPr>
          <p:cNvPr id="1026" name="Picture 2" descr="Beef Industry Sees Some Silver Linings ...">
            <a:extLst>
              <a:ext uri="{FF2B5EF4-FFF2-40B4-BE49-F238E27FC236}">
                <a16:creationId xmlns:a16="http://schemas.microsoft.com/office/drawing/2014/main" id="{73959BE6-BB94-362B-5BDB-164174101DB0}"/>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7725" b="7725"/>
          <a:stretch>
            <a:fillRect/>
          </a:stretch>
        </p:blipFill>
        <p:spPr bwMode="auto">
          <a:xfrm>
            <a:off x="7050505" y="503250"/>
            <a:ext cx="4815117" cy="5338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lack circle with white text&#10;&#10;AI-generated content may be incorrect.">
            <a:extLst>
              <a:ext uri="{FF2B5EF4-FFF2-40B4-BE49-F238E27FC236}">
                <a16:creationId xmlns:a16="http://schemas.microsoft.com/office/drawing/2014/main" id="{FAD914BB-4A7F-B55D-BC84-5482428F6BC6}"/>
              </a:ext>
            </a:extLst>
          </p:cNvPr>
          <p:cNvPicPr>
            <a:picLocks noChangeAspect="1"/>
          </p:cNvPicPr>
          <p:nvPr/>
        </p:nvPicPr>
        <p:blipFill>
          <a:blip r:embed="rId4"/>
          <a:stretch>
            <a:fillRect/>
          </a:stretch>
        </p:blipFill>
        <p:spPr>
          <a:xfrm>
            <a:off x="486229" y="292935"/>
            <a:ext cx="1074488" cy="1074488"/>
          </a:xfrm>
          <a:prstGeom prst="rect">
            <a:avLst/>
          </a:prstGeom>
        </p:spPr>
      </p:pic>
    </p:spTree>
    <p:extLst>
      <p:ext uri="{BB962C8B-B14F-4D97-AF65-F5344CB8AC3E}">
        <p14:creationId xmlns:p14="http://schemas.microsoft.com/office/powerpoint/2010/main" val="2076879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FFD9A9-C9B5-5BEB-46BE-E6C0054C393C}"/>
              </a:ext>
            </a:extLst>
          </p:cNvPr>
          <p:cNvSpPr>
            <a:spLocks noGrp="1"/>
          </p:cNvSpPr>
          <p:nvPr>
            <p:ph type="title"/>
          </p:nvPr>
        </p:nvSpPr>
        <p:spPr>
          <a:xfrm>
            <a:off x="3586844" y="286603"/>
            <a:ext cx="7568836" cy="1450757"/>
          </a:xfrm>
        </p:spPr>
        <p:txBody>
          <a:bodyPr>
            <a:normAutofit/>
          </a:bodyPr>
          <a:lstStyle/>
          <a:p>
            <a:r>
              <a:rPr lang="en-US" b="1" dirty="0">
                <a:latin typeface="Aptos" panose="020B0004020202020204" pitchFamily="34" charset="0"/>
              </a:rPr>
              <a:t>China Reciprocal Tax Timeline</a:t>
            </a:r>
          </a:p>
        </p:txBody>
      </p:sp>
      <p:pic>
        <p:nvPicPr>
          <p:cNvPr id="5" name="Picture 4" descr="Pile of storage crates">
            <a:extLst>
              <a:ext uri="{FF2B5EF4-FFF2-40B4-BE49-F238E27FC236}">
                <a16:creationId xmlns:a16="http://schemas.microsoft.com/office/drawing/2014/main" id="{DFC32E3B-97CA-8159-2C81-7468A33B1803}"/>
              </a:ext>
            </a:extLst>
          </p:cNvPr>
          <p:cNvPicPr>
            <a:picLocks noChangeAspect="1"/>
          </p:cNvPicPr>
          <p:nvPr/>
        </p:nvPicPr>
        <p:blipFill>
          <a:blip r:embed="rId2"/>
          <a:srcRect l="13548" r="38867"/>
          <a:stretch/>
        </p:blipFill>
        <p:spPr>
          <a:xfrm>
            <a:off x="20" y="10"/>
            <a:ext cx="3243923" cy="6400784"/>
          </a:xfrm>
          <a:prstGeom prst="rect">
            <a:avLst/>
          </a:prstGeom>
        </p:spPr>
      </p:pic>
      <p:cxnSp>
        <p:nvCxnSpPr>
          <p:cNvPr id="11"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FA9C0AA-F600-50D0-7ECD-A8DACC84AAB1}"/>
              </a:ext>
            </a:extLst>
          </p:cNvPr>
          <p:cNvSpPr>
            <a:spLocks noGrp="1"/>
          </p:cNvSpPr>
          <p:nvPr>
            <p:ph idx="1"/>
          </p:nvPr>
        </p:nvSpPr>
        <p:spPr>
          <a:xfrm>
            <a:off x="3418114" y="2098345"/>
            <a:ext cx="8305800" cy="3770747"/>
          </a:xfrm>
        </p:spPr>
        <p:txBody>
          <a:bodyPr>
            <a:noAutofit/>
          </a:bodyPr>
          <a:lstStyle/>
          <a:p>
            <a:pPr>
              <a:lnSpc>
                <a:spcPct val="90000"/>
              </a:lnSpc>
            </a:pPr>
            <a:r>
              <a:rPr lang="en-US" sz="2400" dirty="0">
                <a:effectLst/>
                <a:latin typeface="Aptos" panose="020B0004020202020204" pitchFamily="34" charset="0"/>
                <a:ea typeface="Times New Roman" panose="02020603050405020304" pitchFamily="18" charset="0"/>
              </a:rPr>
              <a:t>China </a:t>
            </a:r>
            <a:r>
              <a:rPr lang="en-US" sz="2400" dirty="0">
                <a:latin typeface="Aptos" panose="020B0004020202020204" pitchFamily="34" charset="0"/>
                <a:ea typeface="Times New Roman" panose="02020603050405020304" pitchFamily="18" charset="0"/>
              </a:rPr>
              <a:t>Reciprocal tax effective </a:t>
            </a:r>
            <a:r>
              <a:rPr lang="en-US" sz="2400" b="1" dirty="0">
                <a:latin typeface="Aptos" panose="020B0004020202020204" pitchFamily="34" charset="0"/>
                <a:ea typeface="Times New Roman" panose="02020603050405020304" pitchFamily="18" charset="0"/>
              </a:rPr>
              <a:t>April 9, 2025 at 12:01am transitioned to 84% .</a:t>
            </a:r>
          </a:p>
          <a:p>
            <a:pPr>
              <a:lnSpc>
                <a:spcPct val="90000"/>
              </a:lnSpc>
            </a:pPr>
            <a:r>
              <a:rPr lang="en-US" sz="2400" dirty="0">
                <a:latin typeface="Aptos" panose="020B0004020202020204" pitchFamily="34" charset="0"/>
                <a:ea typeface="Times New Roman" panose="02020603050405020304" pitchFamily="18" charset="0"/>
              </a:rPr>
              <a:t>On April 10, 2025 China Reciprocal tax was </a:t>
            </a:r>
            <a:r>
              <a:rPr lang="en-US" sz="2400" b="1" dirty="0">
                <a:latin typeface="Aptos" panose="020B0004020202020204" pitchFamily="34" charset="0"/>
                <a:ea typeface="Times New Roman" panose="02020603050405020304" pitchFamily="18" charset="0"/>
              </a:rPr>
              <a:t>increased to 125% </a:t>
            </a:r>
            <a:r>
              <a:rPr lang="en-US" sz="2400" dirty="0">
                <a:latin typeface="Aptos" panose="020B0004020202020204" pitchFamily="34" charset="0"/>
                <a:ea typeface="Times New Roman" panose="02020603050405020304" pitchFamily="18" charset="0"/>
              </a:rPr>
              <a:t>due to trade war response to matched retaliation tax on US exports by China.</a:t>
            </a:r>
          </a:p>
          <a:p>
            <a:pPr>
              <a:lnSpc>
                <a:spcPct val="90000"/>
              </a:lnSpc>
            </a:pPr>
            <a:r>
              <a:rPr lang="en-US" sz="2400" dirty="0">
                <a:effectLst/>
                <a:latin typeface="Aptos" panose="020B0004020202020204" pitchFamily="34" charset="0"/>
                <a:ea typeface="Times New Roman" panose="02020603050405020304" pitchFamily="18" charset="0"/>
              </a:rPr>
              <a:t>These country-specific ad valorem rates of duty shall apply to all articles imported pursuant to the terms of all existing U.S. trade agreements, </a:t>
            </a:r>
            <a:r>
              <a:rPr lang="en-US" sz="2400" b="1" dirty="0">
                <a:effectLst/>
                <a:latin typeface="Aptos" panose="020B0004020202020204" pitchFamily="34" charset="0"/>
                <a:ea typeface="Times New Roman" panose="02020603050405020304" pitchFamily="18" charset="0"/>
              </a:rPr>
              <a:t>except as provided in Annex II</a:t>
            </a:r>
            <a:r>
              <a:rPr lang="en-US" sz="2400" b="1" dirty="0">
                <a:latin typeface="Aptos" panose="020B0004020202020204" pitchFamily="34" charset="0"/>
                <a:ea typeface="Times New Roman" panose="02020603050405020304" pitchFamily="18" charset="0"/>
              </a:rPr>
              <a:t>, by HTS </a:t>
            </a:r>
            <a:r>
              <a:rPr lang="en-US" sz="2400" dirty="0">
                <a:latin typeface="Aptos" panose="020B0004020202020204" pitchFamily="34" charset="0"/>
                <a:ea typeface="Times New Roman" panose="02020603050405020304" pitchFamily="18" charset="0"/>
              </a:rPr>
              <a:t>designation.</a:t>
            </a:r>
            <a:endParaRPr lang="en-US" sz="2400" dirty="0">
              <a:effectLst/>
              <a:latin typeface="Times New Roman" panose="02020603050405020304" pitchFamily="18" charset="0"/>
              <a:ea typeface="Times New Roman" panose="02020603050405020304" pitchFamily="18" charset="0"/>
            </a:endParaRPr>
          </a:p>
          <a:p>
            <a:pPr>
              <a:lnSpc>
                <a:spcPct val="90000"/>
              </a:lnSpc>
            </a:pPr>
            <a:endParaRPr lang="en-US" dirty="0"/>
          </a:p>
        </p:txBody>
      </p:sp>
      <p:sp>
        <p:nvSpPr>
          <p:cNvPr id="13" name="Rectangle 12">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786210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45E16-A8CC-B833-06AC-5261E4D5D2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F322ED-78A3-950B-BAE8-1FAB28869078}"/>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US" b="1"/>
              <a:t>Do we have to pay Reciprocal Taxes in addition to current duties, taxes and fees?</a:t>
            </a:r>
          </a:p>
        </p:txBody>
      </p:sp>
      <p:pic>
        <p:nvPicPr>
          <p:cNvPr id="5122" name="Picture 2" descr="The Power of Yes | Psychology Today">
            <a:extLst>
              <a:ext uri="{FF2B5EF4-FFF2-40B4-BE49-F238E27FC236}">
                <a16:creationId xmlns:a16="http://schemas.microsoft.com/office/drawing/2014/main" id="{69AE8C29-922A-522F-0BB7-119C64713E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92905" y="2265622"/>
            <a:ext cx="5840519" cy="3052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269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7FC7B-437E-BE7D-3516-303EA08C12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169185-EFA0-AADD-F58F-F0797ACB52AA}"/>
              </a:ext>
            </a:extLst>
          </p:cNvPr>
          <p:cNvSpPr>
            <a:spLocks noGrp="1"/>
          </p:cNvSpPr>
          <p:nvPr>
            <p:ph type="title"/>
          </p:nvPr>
        </p:nvSpPr>
        <p:spPr>
          <a:xfrm>
            <a:off x="560826" y="286603"/>
            <a:ext cx="6973817" cy="1450757"/>
          </a:xfrm>
        </p:spPr>
        <p:txBody>
          <a:bodyPr vert="horz" lIns="91440" tIns="45720" rIns="91440" bIns="45720" rtlCol="0" anchor="b">
            <a:normAutofit/>
          </a:bodyPr>
          <a:lstStyle/>
          <a:p>
            <a:r>
              <a:rPr lang="en-US" b="1" dirty="0">
                <a:latin typeface="Arial" panose="020B0604020202020204" pitchFamily="34" charset="0"/>
                <a:cs typeface="Arial" panose="020B0604020202020204" pitchFamily="34" charset="0"/>
              </a:rPr>
              <a:t>Tariff Stacking</a:t>
            </a:r>
          </a:p>
        </p:txBody>
      </p:sp>
      <p:sp>
        <p:nvSpPr>
          <p:cNvPr id="3" name="Content Placeholder 2">
            <a:extLst>
              <a:ext uri="{FF2B5EF4-FFF2-40B4-BE49-F238E27FC236}">
                <a16:creationId xmlns:a16="http://schemas.microsoft.com/office/drawing/2014/main" id="{DC485654-4AB8-0855-9FF8-4E8ACCBCA6D5}"/>
              </a:ext>
            </a:extLst>
          </p:cNvPr>
          <p:cNvSpPr>
            <a:spLocks noGrp="1"/>
          </p:cNvSpPr>
          <p:nvPr>
            <p:ph idx="1"/>
          </p:nvPr>
        </p:nvSpPr>
        <p:spPr>
          <a:xfrm>
            <a:off x="344905" y="2182449"/>
            <a:ext cx="11502189" cy="3845129"/>
          </a:xfrm>
        </p:spPr>
        <p:txBody>
          <a:bodyPr vert="horz" lIns="0" tIns="45720" rIns="0" bIns="45720" rtlCol="0">
            <a:normAutofit lnSpcReduction="10000"/>
          </a:bodyPr>
          <a:lstStyle/>
          <a:p>
            <a:pPr>
              <a:lnSpc>
                <a:spcPct val="90000"/>
              </a:lnSpc>
              <a:buFont typeface="Calibri" panose="020F0502020204030204" pitchFamily="34" charset="0"/>
            </a:pPr>
            <a:r>
              <a:rPr lang="en-US" dirty="0">
                <a:latin typeface="Arial" panose="020B0604020202020204" pitchFamily="34" charset="0"/>
                <a:cs typeface="Arial" panose="020B0604020202020204" pitchFamily="34" charset="0"/>
              </a:rPr>
              <a:t>Tariff stacking is the combination of several different financial tariff and tax obligations and responsibilities of the importer of record</a:t>
            </a:r>
            <a:r>
              <a:rPr lang="en-US" sz="1700" dirty="0">
                <a:latin typeface="Arial" panose="020B0604020202020204" pitchFamily="34" charset="0"/>
                <a:cs typeface="Arial" panose="020B0604020202020204" pitchFamily="34" charset="0"/>
              </a:rPr>
              <a:t>.</a:t>
            </a:r>
          </a:p>
          <a:p>
            <a:pPr algn="ctr">
              <a:lnSpc>
                <a:spcPct val="90000"/>
              </a:lnSpc>
              <a:buFont typeface="Calibri" panose="020F0502020204030204" pitchFamily="34" charset="0"/>
            </a:pPr>
            <a:r>
              <a:rPr lang="en-US" sz="2000" b="1" u="sng" dirty="0">
                <a:latin typeface="Arial" panose="020B0604020202020204" pitchFamily="34" charset="0"/>
                <a:cs typeface="Arial" panose="020B0604020202020204" pitchFamily="34" charset="0"/>
              </a:rPr>
              <a:t>Example</a:t>
            </a:r>
          </a:p>
          <a:p>
            <a:pPr algn="ctr">
              <a:lnSpc>
                <a:spcPct val="90000"/>
              </a:lnSpc>
              <a:buFont typeface="Calibri" panose="020F0502020204030204" pitchFamily="34" charset="0"/>
            </a:pPr>
            <a:r>
              <a:rPr lang="en-US" b="1" dirty="0">
                <a:latin typeface="Arial" panose="020B0604020202020204" pitchFamily="34" charset="0"/>
                <a:cs typeface="Arial" panose="020B0604020202020204" pitchFamily="34" charset="0"/>
              </a:rPr>
              <a:t>China origin Product HTS ad valorem regular duty rate  </a:t>
            </a:r>
            <a:r>
              <a:rPr lang="en-US" b="1" dirty="0">
                <a:solidFill>
                  <a:srgbClr val="0070C0"/>
                </a:solidFill>
                <a:latin typeface="Arial" panose="020B0604020202020204" pitchFamily="34" charset="0"/>
                <a:cs typeface="Arial" panose="020B0604020202020204" pitchFamily="34" charset="0"/>
              </a:rPr>
              <a:t>5%</a:t>
            </a:r>
          </a:p>
          <a:p>
            <a:pPr algn="ctr">
              <a:lnSpc>
                <a:spcPct val="90000"/>
              </a:lnSpc>
              <a:buFont typeface="Calibri" panose="020F0502020204030204" pitchFamily="34" charset="0"/>
            </a:pPr>
            <a:r>
              <a:rPr lang="en-US" b="1" dirty="0">
                <a:latin typeface="Arial" panose="020B0604020202020204" pitchFamily="34" charset="0"/>
                <a:cs typeface="Arial" panose="020B0604020202020204" pitchFamily="34" charset="0"/>
              </a:rPr>
              <a:t>China 301 duty rate  </a:t>
            </a:r>
            <a:r>
              <a:rPr lang="en-US" b="1" dirty="0">
                <a:solidFill>
                  <a:srgbClr val="0070C0"/>
                </a:solidFill>
                <a:latin typeface="Arial" panose="020B0604020202020204" pitchFamily="34" charset="0"/>
                <a:cs typeface="Arial" panose="020B0604020202020204" pitchFamily="34" charset="0"/>
              </a:rPr>
              <a:t>25%</a:t>
            </a:r>
          </a:p>
          <a:p>
            <a:pPr algn="ctr">
              <a:lnSpc>
                <a:spcPct val="90000"/>
              </a:lnSpc>
              <a:buFont typeface="Calibri" panose="020F0502020204030204" pitchFamily="34" charset="0"/>
            </a:pPr>
            <a:r>
              <a:rPr lang="en-US" b="1" dirty="0">
                <a:latin typeface="Arial" panose="020B0604020202020204" pitchFamily="34" charset="0"/>
                <a:cs typeface="Arial" panose="020B0604020202020204" pitchFamily="34" charset="0"/>
              </a:rPr>
              <a:t>Additional China IEPPA Tax </a:t>
            </a:r>
            <a:r>
              <a:rPr lang="en-US" b="1" dirty="0">
                <a:solidFill>
                  <a:srgbClr val="0070C0"/>
                </a:solidFill>
                <a:latin typeface="Arial" panose="020B0604020202020204" pitchFamily="34" charset="0"/>
                <a:cs typeface="Arial" panose="020B0604020202020204" pitchFamily="34" charset="0"/>
              </a:rPr>
              <a:t>20%</a:t>
            </a:r>
          </a:p>
          <a:p>
            <a:pPr algn="ctr">
              <a:lnSpc>
                <a:spcPct val="90000"/>
              </a:lnSpc>
              <a:buFont typeface="Calibri" panose="020F0502020204030204" pitchFamily="34" charset="0"/>
            </a:pPr>
            <a:r>
              <a:rPr lang="en-US" b="1" dirty="0">
                <a:latin typeface="Arial" panose="020B0604020202020204" pitchFamily="34" charset="0"/>
                <a:cs typeface="Arial" panose="020B0604020202020204" pitchFamily="34" charset="0"/>
              </a:rPr>
              <a:t>China Reciprocal Tax </a:t>
            </a:r>
            <a:r>
              <a:rPr lang="en-US" b="1" dirty="0">
                <a:solidFill>
                  <a:srgbClr val="0070C0"/>
                </a:solidFill>
                <a:latin typeface="Arial" panose="020B0604020202020204" pitchFamily="34" charset="0"/>
                <a:cs typeface="Arial" panose="020B0604020202020204" pitchFamily="34" charset="0"/>
              </a:rPr>
              <a:t>125% (effective April 9, 2025)</a:t>
            </a:r>
          </a:p>
          <a:p>
            <a:pPr algn="ctr">
              <a:lnSpc>
                <a:spcPct val="90000"/>
              </a:lnSpc>
              <a:buFont typeface="Calibri" panose="020F0502020204030204" pitchFamily="34" charset="0"/>
            </a:pPr>
            <a:r>
              <a:rPr lang="en-US" b="1" dirty="0">
                <a:latin typeface="Arial" panose="020B0604020202020204" pitchFamily="34" charset="0"/>
                <a:cs typeface="Arial" panose="020B0604020202020204" pitchFamily="34" charset="0"/>
              </a:rPr>
              <a:t>Total Landed Tariffs and Taxes =</a:t>
            </a:r>
            <a:r>
              <a:rPr lang="en-US" b="1" dirty="0">
                <a:solidFill>
                  <a:srgbClr val="0070C0"/>
                </a:solidFill>
                <a:latin typeface="Arial" panose="020B0604020202020204" pitchFamily="34" charset="0"/>
                <a:cs typeface="Arial" panose="020B0604020202020204" pitchFamily="34" charset="0"/>
              </a:rPr>
              <a:t>175%</a:t>
            </a:r>
          </a:p>
          <a:p>
            <a:pPr algn="ctr">
              <a:lnSpc>
                <a:spcPct val="90000"/>
              </a:lnSpc>
              <a:buFont typeface="Calibri" panose="020F0502020204030204" pitchFamily="34" charset="0"/>
            </a:pPr>
            <a:r>
              <a:rPr lang="en-US" sz="1600" dirty="0">
                <a:latin typeface="Arial" panose="020B0604020202020204" pitchFamily="34" charset="0"/>
                <a:cs typeface="Arial" panose="020B0604020202020204" pitchFamily="34" charset="0"/>
              </a:rPr>
              <a:t>(plus, existing MPF and HMF fees)</a:t>
            </a:r>
          </a:p>
        </p:txBody>
      </p:sp>
      <p:pic>
        <p:nvPicPr>
          <p:cNvPr id="6146" name="Picture 2" descr="Industry group warns Trump tariffs ...">
            <a:extLst>
              <a:ext uri="{FF2B5EF4-FFF2-40B4-BE49-F238E27FC236}">
                <a16:creationId xmlns:a16="http://schemas.microsoft.com/office/drawing/2014/main" id="{BBA40F28-FF60-4EA1-E3B5-13E3A918506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18660" y="286603"/>
            <a:ext cx="3412514" cy="160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168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D1D859-ED09-2693-FF05-F3A94FAF36C1}"/>
              </a:ext>
            </a:extLst>
          </p:cNvPr>
          <p:cNvSpPr>
            <a:spLocks noGrp="1"/>
          </p:cNvSpPr>
          <p:nvPr>
            <p:ph type="title"/>
          </p:nvPr>
        </p:nvSpPr>
        <p:spPr>
          <a:xfrm>
            <a:off x="6411685" y="634946"/>
            <a:ext cx="5127171" cy="1450757"/>
          </a:xfrm>
        </p:spPr>
        <p:txBody>
          <a:bodyPr>
            <a:normAutofit/>
          </a:bodyPr>
          <a:lstStyle/>
          <a:p>
            <a:r>
              <a:rPr lang="en-US" dirty="0">
                <a:latin typeface="Arial" panose="020B0604020202020204" pitchFamily="34" charset="0"/>
                <a:cs typeface="Arial" panose="020B0604020202020204" pitchFamily="34" charset="0"/>
              </a:rPr>
              <a:t>Annex Reference Explanation</a:t>
            </a:r>
          </a:p>
        </p:txBody>
      </p:sp>
      <p:pic>
        <p:nvPicPr>
          <p:cNvPr id="3074" name="Picture 2" descr="Beef Industry Sees Some Silver Linings ...">
            <a:extLst>
              <a:ext uri="{FF2B5EF4-FFF2-40B4-BE49-F238E27FC236}">
                <a16:creationId xmlns:a16="http://schemas.microsoft.com/office/drawing/2014/main" id="{3E0BF447-D5FD-1DA1-B3FE-4452305875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2" y="1566964"/>
            <a:ext cx="5115347" cy="3404030"/>
          </a:xfrm>
          <a:prstGeom prst="rect">
            <a:avLst/>
          </a:prstGeom>
          <a:noFill/>
          <a:extLst>
            <a:ext uri="{909E8E84-426E-40DD-AFC4-6F175D3DCCD1}">
              <a14:hiddenFill xmlns:a14="http://schemas.microsoft.com/office/drawing/2010/main">
                <a:solidFill>
                  <a:srgbClr val="FFFFFF"/>
                </a:solidFill>
              </a14:hiddenFill>
            </a:ext>
          </a:extLst>
        </p:spPr>
      </p:pic>
      <p:cxnSp>
        <p:nvCxnSpPr>
          <p:cNvPr id="3081" name="Straight Connector 3080">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395FAA-E1BB-B9ED-FF35-29C866100AC8}"/>
              </a:ext>
            </a:extLst>
          </p:cNvPr>
          <p:cNvSpPr>
            <a:spLocks noGrp="1"/>
          </p:cNvSpPr>
          <p:nvPr>
            <p:ph idx="1"/>
          </p:nvPr>
        </p:nvSpPr>
        <p:spPr>
          <a:xfrm>
            <a:off x="6433463" y="2419467"/>
            <a:ext cx="5127172" cy="3461658"/>
          </a:xfrm>
        </p:spPr>
        <p:txBody>
          <a:bodyPr>
            <a:normAutofit lnSpcReduction="10000"/>
          </a:bodyPr>
          <a:lstStyle/>
          <a:p>
            <a:pPr>
              <a:lnSpc>
                <a:spcPct val="90000"/>
              </a:lnSpc>
            </a:pPr>
            <a:r>
              <a:rPr lang="en-US" sz="1900" b="1" dirty="0"/>
              <a:t>Annex I</a:t>
            </a:r>
            <a:r>
              <a:rPr lang="en-US" sz="1900" dirty="0"/>
              <a:t>- A list of country specific rates of duty that itemizes </a:t>
            </a:r>
            <a:r>
              <a:rPr lang="en-US" sz="1900" b="1" dirty="0"/>
              <a:t>country specific individual reciprocal tax rates </a:t>
            </a:r>
            <a:r>
              <a:rPr lang="en-US" sz="1900" dirty="0"/>
              <a:t>effective on April 9, 2025, deferred to July 9, 2025.</a:t>
            </a:r>
          </a:p>
          <a:p>
            <a:pPr>
              <a:lnSpc>
                <a:spcPct val="90000"/>
              </a:lnSpc>
            </a:pPr>
            <a:r>
              <a:rPr lang="en-US" sz="1900" b="1" dirty="0"/>
              <a:t>Annex II</a:t>
            </a:r>
            <a:r>
              <a:rPr lang="en-US" sz="1900" dirty="0"/>
              <a:t>- A list of commodities that are </a:t>
            </a:r>
            <a:r>
              <a:rPr lang="en-US" sz="1900" b="1" dirty="0"/>
              <a:t>exempt from the current Reciprocal tax</a:t>
            </a:r>
            <a:r>
              <a:rPr lang="en-US" sz="1900" dirty="0"/>
              <a:t> implementation structure by HTSUS designation.</a:t>
            </a:r>
          </a:p>
          <a:p>
            <a:pPr>
              <a:lnSpc>
                <a:spcPct val="90000"/>
              </a:lnSpc>
            </a:pPr>
            <a:r>
              <a:rPr lang="en-US" sz="1900" b="1" dirty="0"/>
              <a:t>Annex III</a:t>
            </a:r>
            <a:r>
              <a:rPr lang="en-US" sz="1900" dirty="0"/>
              <a:t>-</a:t>
            </a:r>
            <a:r>
              <a:rPr lang="en-US" sz="1900" b="1" dirty="0"/>
              <a:t> </a:t>
            </a:r>
            <a:r>
              <a:rPr lang="en-US" sz="1900" dirty="0"/>
              <a:t>A list of HTS Chapter </a:t>
            </a:r>
            <a:r>
              <a:rPr lang="en-US" sz="1900" b="1" dirty="0"/>
              <a:t>99 reporting numbers to be entered with existing HTS product numbers at the time of entry </a:t>
            </a:r>
            <a:r>
              <a:rPr lang="en-US" sz="1900" dirty="0"/>
              <a:t>for proper recognition of appropriate new tariff rate payments</a:t>
            </a:r>
          </a:p>
          <a:p>
            <a:pPr>
              <a:lnSpc>
                <a:spcPct val="90000"/>
              </a:lnSpc>
            </a:pPr>
            <a:endParaRPr lang="en-US" sz="1900" dirty="0"/>
          </a:p>
        </p:txBody>
      </p:sp>
      <p:sp>
        <p:nvSpPr>
          <p:cNvPr id="3083" name="Rectangle 3082">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52915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F16DBC3-A9DC-060C-4C41-CA2CE20E19DB}"/>
              </a:ext>
            </a:extLst>
          </p:cNvPr>
          <p:cNvGraphicFramePr>
            <a:graphicFrameLocks noGrp="1"/>
          </p:cNvGraphicFramePr>
          <p:nvPr>
            <p:extLst>
              <p:ext uri="{D42A27DB-BD31-4B8C-83A1-F6EECF244321}">
                <p14:modId xmlns:p14="http://schemas.microsoft.com/office/powerpoint/2010/main" val="1591723292"/>
              </p:ext>
            </p:extLst>
          </p:nvPr>
        </p:nvGraphicFramePr>
        <p:xfrm>
          <a:off x="1263316" y="0"/>
          <a:ext cx="8013031" cy="6425198"/>
        </p:xfrm>
        <a:graphic>
          <a:graphicData uri="http://schemas.openxmlformats.org/drawingml/2006/table">
            <a:tbl>
              <a:tblPr firstRow="1" firstCol="1" bandRow="1">
                <a:tableStyleId>{BC89EF96-8CEA-46FF-86C4-4CE0E7609802}</a:tableStyleId>
              </a:tblPr>
              <a:tblGrid>
                <a:gridCol w="5896951">
                  <a:extLst>
                    <a:ext uri="{9D8B030D-6E8A-4147-A177-3AD203B41FA5}">
                      <a16:colId xmlns:a16="http://schemas.microsoft.com/office/drawing/2014/main" val="3612182942"/>
                    </a:ext>
                  </a:extLst>
                </a:gridCol>
                <a:gridCol w="2116080">
                  <a:extLst>
                    <a:ext uri="{9D8B030D-6E8A-4147-A177-3AD203B41FA5}">
                      <a16:colId xmlns:a16="http://schemas.microsoft.com/office/drawing/2014/main" val="2389784830"/>
                    </a:ext>
                  </a:extLst>
                </a:gridCol>
              </a:tblGrid>
              <a:tr h="514375">
                <a:tc>
                  <a:txBody>
                    <a:bodyPr/>
                    <a:lstStyle/>
                    <a:p>
                      <a:pPr marL="0" marR="34925" algn="ctr">
                        <a:lnSpc>
                          <a:spcPct val="107000"/>
                        </a:lnSpc>
                        <a:spcAft>
                          <a:spcPts val="800"/>
                        </a:spcAft>
                        <a:buNone/>
                      </a:pPr>
                      <a:r>
                        <a:rPr lang="en-US" sz="1400" kern="100" dirty="0">
                          <a:effectLst/>
                        </a:rPr>
                        <a:t>Annex I </a:t>
                      </a:r>
                      <a:r>
                        <a:rPr lang="en-US" sz="1000" kern="100" dirty="0">
                          <a:effectLst/>
                        </a:rPr>
                        <a:t>Countries and Territories </a:t>
                      </a:r>
                      <a:endParaRPr lang="en-US" sz="1000" kern="100" dirty="0">
                        <a:solidFill>
                          <a:srgbClr val="000000"/>
                        </a:solidFill>
                        <a:effectLst/>
                        <a:latin typeface="Calibri" panose="020F0502020204030204" pitchFamily="34" charset="0"/>
                        <a:ea typeface="Calibri" panose="020F0502020204030204" pitchFamily="34" charset="0"/>
                      </a:endParaRPr>
                    </a:p>
                  </a:txBody>
                  <a:tcPr marL="31153" marR="14107" marT="14695" marB="0" anchor="ctr"/>
                </a:tc>
                <a:tc>
                  <a:txBody>
                    <a:bodyPr/>
                    <a:lstStyle/>
                    <a:p>
                      <a:pPr marL="0" marR="0" algn="just">
                        <a:lnSpc>
                          <a:spcPct val="107000"/>
                        </a:lnSpc>
                        <a:spcAft>
                          <a:spcPts val="800"/>
                        </a:spcAft>
                        <a:buNone/>
                      </a:pPr>
                      <a:r>
                        <a:rPr lang="en-US" sz="1000" kern="100">
                          <a:effectLst/>
                        </a:rPr>
                        <a:t>Reciprocal </a:t>
                      </a:r>
                    </a:p>
                    <a:p>
                      <a:pPr marL="0" marR="38100" algn="ctr">
                        <a:lnSpc>
                          <a:spcPct val="107000"/>
                        </a:lnSpc>
                        <a:spcAft>
                          <a:spcPts val="800"/>
                        </a:spcAft>
                        <a:buNone/>
                      </a:pPr>
                      <a:r>
                        <a:rPr lang="en-US" sz="1000" kern="100">
                          <a:effectLst/>
                        </a:rPr>
                        <a:t>Tariff, </a:t>
                      </a:r>
                    </a:p>
                    <a:p>
                      <a:pPr marL="54610" marR="0">
                        <a:lnSpc>
                          <a:spcPct val="107000"/>
                        </a:lnSpc>
                        <a:spcAft>
                          <a:spcPts val="800"/>
                        </a:spcAft>
                        <a:buNone/>
                      </a:pPr>
                      <a:r>
                        <a:rPr lang="en-US" sz="1000" kern="100">
                          <a:effectLst/>
                        </a:rPr>
                        <a:t>Adjusted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nchor="ctr"/>
                </a:tc>
                <a:extLst>
                  <a:ext uri="{0D108BD9-81ED-4DB2-BD59-A6C34878D82A}">
                    <a16:rowId xmlns:a16="http://schemas.microsoft.com/office/drawing/2014/main" val="1134322794"/>
                  </a:ext>
                </a:extLst>
              </a:tr>
              <a:tr h="165719">
                <a:tc>
                  <a:txBody>
                    <a:bodyPr/>
                    <a:lstStyle/>
                    <a:p>
                      <a:pPr marL="2540" marR="0">
                        <a:lnSpc>
                          <a:spcPct val="107000"/>
                        </a:lnSpc>
                        <a:spcAft>
                          <a:spcPts val="800"/>
                        </a:spcAft>
                        <a:buNone/>
                      </a:pPr>
                      <a:r>
                        <a:rPr lang="en-US" sz="1000" kern="100">
                          <a:effectLst/>
                        </a:rPr>
                        <a:t>Algeria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30%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1567531726"/>
                  </a:ext>
                </a:extLst>
              </a:tr>
              <a:tr h="165719">
                <a:tc>
                  <a:txBody>
                    <a:bodyPr/>
                    <a:lstStyle/>
                    <a:p>
                      <a:pPr marL="2540" marR="0">
                        <a:lnSpc>
                          <a:spcPct val="107000"/>
                        </a:lnSpc>
                        <a:spcAft>
                          <a:spcPts val="800"/>
                        </a:spcAft>
                        <a:buNone/>
                      </a:pPr>
                      <a:r>
                        <a:rPr lang="en-US" sz="1000" kern="100">
                          <a:effectLst/>
                        </a:rPr>
                        <a:t>Angola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32%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3390364623"/>
                  </a:ext>
                </a:extLst>
              </a:tr>
              <a:tr h="165719">
                <a:tc>
                  <a:txBody>
                    <a:bodyPr/>
                    <a:lstStyle/>
                    <a:p>
                      <a:pPr marL="2540" marR="0">
                        <a:lnSpc>
                          <a:spcPct val="107000"/>
                        </a:lnSpc>
                        <a:spcAft>
                          <a:spcPts val="800"/>
                        </a:spcAft>
                        <a:buNone/>
                      </a:pPr>
                      <a:r>
                        <a:rPr lang="en-US" sz="1000" kern="100">
                          <a:effectLst/>
                        </a:rPr>
                        <a:t>Bangladesh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37%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3697533661"/>
                  </a:ext>
                </a:extLst>
              </a:tr>
              <a:tr h="165719">
                <a:tc>
                  <a:txBody>
                    <a:bodyPr/>
                    <a:lstStyle/>
                    <a:p>
                      <a:pPr marL="2540" marR="0">
                        <a:lnSpc>
                          <a:spcPct val="107000"/>
                        </a:lnSpc>
                        <a:spcAft>
                          <a:spcPts val="800"/>
                        </a:spcAft>
                        <a:buNone/>
                      </a:pPr>
                      <a:r>
                        <a:rPr lang="en-US" sz="1000" kern="100">
                          <a:effectLst/>
                        </a:rPr>
                        <a:t>Bosnia and Herzegovina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36%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721892741"/>
                  </a:ext>
                </a:extLst>
              </a:tr>
              <a:tr h="165719">
                <a:tc>
                  <a:txBody>
                    <a:bodyPr/>
                    <a:lstStyle/>
                    <a:p>
                      <a:pPr marL="2540" marR="0">
                        <a:lnSpc>
                          <a:spcPct val="107000"/>
                        </a:lnSpc>
                        <a:spcAft>
                          <a:spcPts val="800"/>
                        </a:spcAft>
                        <a:buNone/>
                      </a:pPr>
                      <a:r>
                        <a:rPr lang="en-US" sz="1000" kern="100">
                          <a:effectLst/>
                        </a:rPr>
                        <a:t>Botswana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38%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1923854776"/>
                  </a:ext>
                </a:extLst>
              </a:tr>
              <a:tr h="165719">
                <a:tc>
                  <a:txBody>
                    <a:bodyPr/>
                    <a:lstStyle/>
                    <a:p>
                      <a:pPr marL="2540" marR="0">
                        <a:lnSpc>
                          <a:spcPct val="107000"/>
                        </a:lnSpc>
                        <a:spcAft>
                          <a:spcPts val="800"/>
                        </a:spcAft>
                        <a:buNone/>
                      </a:pPr>
                      <a:r>
                        <a:rPr lang="en-US" sz="1000" kern="100">
                          <a:effectLst/>
                        </a:rPr>
                        <a:t>Brunei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24%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257286159"/>
                  </a:ext>
                </a:extLst>
              </a:tr>
              <a:tr h="165719">
                <a:tc>
                  <a:txBody>
                    <a:bodyPr/>
                    <a:lstStyle/>
                    <a:p>
                      <a:pPr marL="2540" marR="0">
                        <a:lnSpc>
                          <a:spcPct val="107000"/>
                        </a:lnSpc>
                        <a:spcAft>
                          <a:spcPts val="800"/>
                        </a:spcAft>
                        <a:buNone/>
                      </a:pPr>
                      <a:r>
                        <a:rPr lang="en-US" sz="1000" kern="100">
                          <a:effectLst/>
                        </a:rPr>
                        <a:t>Cambodia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49%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163379616"/>
                  </a:ext>
                </a:extLst>
              </a:tr>
              <a:tr h="165719">
                <a:tc>
                  <a:txBody>
                    <a:bodyPr/>
                    <a:lstStyle/>
                    <a:p>
                      <a:pPr marL="2540" marR="0">
                        <a:lnSpc>
                          <a:spcPct val="107000"/>
                        </a:lnSpc>
                        <a:spcAft>
                          <a:spcPts val="800"/>
                        </a:spcAft>
                        <a:buNone/>
                      </a:pPr>
                      <a:r>
                        <a:rPr lang="en-US" sz="1000" kern="100">
                          <a:effectLst/>
                        </a:rPr>
                        <a:t>Cameroon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12%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37573918"/>
                  </a:ext>
                </a:extLst>
              </a:tr>
              <a:tr h="165719">
                <a:tc>
                  <a:txBody>
                    <a:bodyPr/>
                    <a:lstStyle/>
                    <a:p>
                      <a:pPr marL="2540" marR="0">
                        <a:lnSpc>
                          <a:spcPct val="107000"/>
                        </a:lnSpc>
                        <a:spcAft>
                          <a:spcPts val="800"/>
                        </a:spcAft>
                        <a:buNone/>
                      </a:pPr>
                      <a:r>
                        <a:rPr lang="en-US" sz="1000" kern="100">
                          <a:effectLst/>
                        </a:rPr>
                        <a:t>Chad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13%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905560016"/>
                  </a:ext>
                </a:extLst>
              </a:tr>
              <a:tr h="165719">
                <a:tc>
                  <a:txBody>
                    <a:bodyPr/>
                    <a:lstStyle/>
                    <a:p>
                      <a:pPr marL="2540" marR="0">
                        <a:lnSpc>
                          <a:spcPct val="107000"/>
                        </a:lnSpc>
                        <a:spcAft>
                          <a:spcPts val="800"/>
                        </a:spcAft>
                        <a:buNone/>
                      </a:pPr>
                      <a:r>
                        <a:rPr lang="en-US" sz="1000" kern="100">
                          <a:effectLst/>
                        </a:rPr>
                        <a:t>China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34%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2393152593"/>
                  </a:ext>
                </a:extLst>
              </a:tr>
              <a:tr h="165719">
                <a:tc>
                  <a:txBody>
                    <a:bodyPr/>
                    <a:lstStyle/>
                    <a:p>
                      <a:pPr marL="2540" marR="0">
                        <a:lnSpc>
                          <a:spcPct val="107000"/>
                        </a:lnSpc>
                        <a:spcAft>
                          <a:spcPts val="800"/>
                        </a:spcAft>
                        <a:buNone/>
                      </a:pPr>
                      <a:r>
                        <a:rPr lang="en-US" sz="1000" kern="100">
                          <a:effectLst/>
                        </a:rPr>
                        <a:t>Côte d`Ivoire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21%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2958340857"/>
                  </a:ext>
                </a:extLst>
              </a:tr>
              <a:tr h="268570">
                <a:tc>
                  <a:txBody>
                    <a:bodyPr/>
                    <a:lstStyle/>
                    <a:p>
                      <a:pPr marL="2540" marR="0">
                        <a:lnSpc>
                          <a:spcPct val="107000"/>
                        </a:lnSpc>
                        <a:spcAft>
                          <a:spcPts val="800"/>
                        </a:spcAft>
                        <a:buNone/>
                      </a:pPr>
                      <a:r>
                        <a:rPr lang="en-US" sz="1000" kern="100">
                          <a:effectLst/>
                        </a:rPr>
                        <a:t>Democratic Republic of the Congo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11%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1720222289"/>
                  </a:ext>
                </a:extLst>
              </a:tr>
              <a:tr h="165719">
                <a:tc>
                  <a:txBody>
                    <a:bodyPr/>
                    <a:lstStyle/>
                    <a:p>
                      <a:pPr marL="2540" marR="0">
                        <a:lnSpc>
                          <a:spcPct val="107000"/>
                        </a:lnSpc>
                        <a:spcAft>
                          <a:spcPts val="800"/>
                        </a:spcAft>
                        <a:buNone/>
                      </a:pPr>
                      <a:r>
                        <a:rPr lang="en-US" sz="1000" kern="100">
                          <a:effectLst/>
                        </a:rPr>
                        <a:t>Equatorial Guinea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13%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1196815124"/>
                  </a:ext>
                </a:extLst>
              </a:tr>
              <a:tr h="165719">
                <a:tc>
                  <a:txBody>
                    <a:bodyPr/>
                    <a:lstStyle/>
                    <a:p>
                      <a:pPr marL="2540" marR="0">
                        <a:lnSpc>
                          <a:spcPct val="107000"/>
                        </a:lnSpc>
                        <a:spcAft>
                          <a:spcPts val="800"/>
                        </a:spcAft>
                        <a:buNone/>
                      </a:pPr>
                      <a:r>
                        <a:rPr lang="en-US" sz="1000" kern="100">
                          <a:effectLst/>
                        </a:rPr>
                        <a:t>European Union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20%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4238675692"/>
                  </a:ext>
                </a:extLst>
              </a:tr>
              <a:tr h="165719">
                <a:tc>
                  <a:txBody>
                    <a:bodyPr/>
                    <a:lstStyle/>
                    <a:p>
                      <a:pPr marL="2540" marR="0">
                        <a:lnSpc>
                          <a:spcPct val="107000"/>
                        </a:lnSpc>
                        <a:spcAft>
                          <a:spcPts val="800"/>
                        </a:spcAft>
                        <a:buNone/>
                      </a:pPr>
                      <a:r>
                        <a:rPr lang="en-US" sz="1000" kern="100">
                          <a:effectLst/>
                        </a:rPr>
                        <a:t>Falkland Islands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42%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483272196"/>
                  </a:ext>
                </a:extLst>
              </a:tr>
              <a:tr h="165719">
                <a:tc>
                  <a:txBody>
                    <a:bodyPr/>
                    <a:lstStyle/>
                    <a:p>
                      <a:pPr marL="2540" marR="0">
                        <a:lnSpc>
                          <a:spcPct val="107000"/>
                        </a:lnSpc>
                        <a:spcAft>
                          <a:spcPts val="800"/>
                        </a:spcAft>
                        <a:buNone/>
                      </a:pPr>
                      <a:r>
                        <a:rPr lang="en-US" sz="1000" kern="100">
                          <a:effectLst/>
                        </a:rPr>
                        <a:t>Fiji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32%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3099053111"/>
                  </a:ext>
                </a:extLst>
              </a:tr>
              <a:tr h="165719">
                <a:tc>
                  <a:txBody>
                    <a:bodyPr/>
                    <a:lstStyle/>
                    <a:p>
                      <a:pPr marL="2540" marR="0">
                        <a:lnSpc>
                          <a:spcPct val="107000"/>
                        </a:lnSpc>
                        <a:spcAft>
                          <a:spcPts val="800"/>
                        </a:spcAft>
                        <a:buNone/>
                      </a:pPr>
                      <a:r>
                        <a:rPr lang="en-US" sz="1000" kern="100">
                          <a:effectLst/>
                        </a:rPr>
                        <a:t>Guyana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38%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3096799527"/>
                  </a:ext>
                </a:extLst>
              </a:tr>
              <a:tr h="165719">
                <a:tc>
                  <a:txBody>
                    <a:bodyPr/>
                    <a:lstStyle/>
                    <a:p>
                      <a:pPr marL="2540" marR="0">
                        <a:lnSpc>
                          <a:spcPct val="107000"/>
                        </a:lnSpc>
                        <a:spcAft>
                          <a:spcPts val="800"/>
                        </a:spcAft>
                        <a:buNone/>
                      </a:pPr>
                      <a:r>
                        <a:rPr lang="en-US" sz="1000" kern="100">
                          <a:effectLst/>
                        </a:rPr>
                        <a:t>India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27%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3958861495"/>
                  </a:ext>
                </a:extLst>
              </a:tr>
              <a:tr h="165719">
                <a:tc>
                  <a:txBody>
                    <a:bodyPr/>
                    <a:lstStyle/>
                    <a:p>
                      <a:pPr marL="2540" marR="0">
                        <a:lnSpc>
                          <a:spcPct val="107000"/>
                        </a:lnSpc>
                        <a:spcAft>
                          <a:spcPts val="800"/>
                        </a:spcAft>
                        <a:buNone/>
                      </a:pPr>
                      <a:r>
                        <a:rPr lang="en-US" sz="1000" kern="100">
                          <a:effectLst/>
                        </a:rPr>
                        <a:t>Indonesia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32%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3087734627"/>
                  </a:ext>
                </a:extLst>
              </a:tr>
              <a:tr h="165719">
                <a:tc>
                  <a:txBody>
                    <a:bodyPr/>
                    <a:lstStyle/>
                    <a:p>
                      <a:pPr marL="2540" marR="0">
                        <a:lnSpc>
                          <a:spcPct val="107000"/>
                        </a:lnSpc>
                        <a:spcAft>
                          <a:spcPts val="800"/>
                        </a:spcAft>
                        <a:buNone/>
                      </a:pPr>
                      <a:r>
                        <a:rPr lang="en-US" sz="1000" kern="100">
                          <a:effectLst/>
                        </a:rPr>
                        <a:t>Iraq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39%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4107606220"/>
                  </a:ext>
                </a:extLst>
              </a:tr>
              <a:tr h="165719">
                <a:tc>
                  <a:txBody>
                    <a:bodyPr/>
                    <a:lstStyle/>
                    <a:p>
                      <a:pPr marL="2540" marR="0">
                        <a:lnSpc>
                          <a:spcPct val="107000"/>
                        </a:lnSpc>
                        <a:spcAft>
                          <a:spcPts val="800"/>
                        </a:spcAft>
                        <a:buNone/>
                      </a:pPr>
                      <a:r>
                        <a:rPr lang="en-US" sz="1000" kern="100">
                          <a:effectLst/>
                        </a:rPr>
                        <a:t>Israel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17%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336033661"/>
                  </a:ext>
                </a:extLst>
              </a:tr>
              <a:tr h="165719">
                <a:tc>
                  <a:txBody>
                    <a:bodyPr/>
                    <a:lstStyle/>
                    <a:p>
                      <a:pPr marL="2540" marR="0">
                        <a:lnSpc>
                          <a:spcPct val="107000"/>
                        </a:lnSpc>
                        <a:spcAft>
                          <a:spcPts val="800"/>
                        </a:spcAft>
                        <a:buNone/>
                      </a:pPr>
                      <a:r>
                        <a:rPr lang="en-US" sz="1000" kern="100">
                          <a:effectLst/>
                        </a:rPr>
                        <a:t>Japan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24%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757017819"/>
                  </a:ext>
                </a:extLst>
              </a:tr>
              <a:tr h="165719">
                <a:tc>
                  <a:txBody>
                    <a:bodyPr/>
                    <a:lstStyle/>
                    <a:p>
                      <a:pPr marL="2540" marR="0">
                        <a:lnSpc>
                          <a:spcPct val="107000"/>
                        </a:lnSpc>
                        <a:spcAft>
                          <a:spcPts val="800"/>
                        </a:spcAft>
                        <a:buNone/>
                      </a:pPr>
                      <a:r>
                        <a:rPr lang="en-US" sz="1000" kern="100">
                          <a:effectLst/>
                        </a:rPr>
                        <a:t>Jordan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20%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3541766218"/>
                  </a:ext>
                </a:extLst>
              </a:tr>
              <a:tr h="165719">
                <a:tc>
                  <a:txBody>
                    <a:bodyPr/>
                    <a:lstStyle/>
                    <a:p>
                      <a:pPr marL="2540" marR="0">
                        <a:lnSpc>
                          <a:spcPct val="107000"/>
                        </a:lnSpc>
                        <a:spcAft>
                          <a:spcPts val="800"/>
                        </a:spcAft>
                        <a:buNone/>
                      </a:pPr>
                      <a:r>
                        <a:rPr lang="en-US" sz="1000" kern="100">
                          <a:effectLst/>
                        </a:rPr>
                        <a:t>Kazakhstan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27%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2398614320"/>
                  </a:ext>
                </a:extLst>
              </a:tr>
              <a:tr h="165719">
                <a:tc>
                  <a:txBody>
                    <a:bodyPr/>
                    <a:lstStyle/>
                    <a:p>
                      <a:pPr marL="2540" marR="0">
                        <a:lnSpc>
                          <a:spcPct val="107000"/>
                        </a:lnSpc>
                        <a:spcAft>
                          <a:spcPts val="800"/>
                        </a:spcAft>
                        <a:buNone/>
                      </a:pPr>
                      <a:r>
                        <a:rPr lang="en-US" sz="1000" kern="100">
                          <a:effectLst/>
                        </a:rPr>
                        <a:t>Laos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48%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3216519962"/>
                  </a:ext>
                </a:extLst>
              </a:tr>
              <a:tr h="165719">
                <a:tc>
                  <a:txBody>
                    <a:bodyPr/>
                    <a:lstStyle/>
                    <a:p>
                      <a:pPr marL="2540" marR="0">
                        <a:lnSpc>
                          <a:spcPct val="107000"/>
                        </a:lnSpc>
                        <a:spcAft>
                          <a:spcPts val="800"/>
                        </a:spcAft>
                        <a:buNone/>
                      </a:pPr>
                      <a:r>
                        <a:rPr lang="en-US" sz="1000" kern="100">
                          <a:effectLst/>
                        </a:rPr>
                        <a:t>Lesotho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50%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3867052376"/>
                  </a:ext>
                </a:extLst>
              </a:tr>
              <a:tr h="165719">
                <a:tc>
                  <a:txBody>
                    <a:bodyPr/>
                    <a:lstStyle/>
                    <a:p>
                      <a:pPr marL="2540" marR="0">
                        <a:lnSpc>
                          <a:spcPct val="107000"/>
                        </a:lnSpc>
                        <a:spcAft>
                          <a:spcPts val="800"/>
                        </a:spcAft>
                        <a:buNone/>
                      </a:pPr>
                      <a:r>
                        <a:rPr lang="en-US" sz="1000" kern="100">
                          <a:effectLst/>
                        </a:rPr>
                        <a:t>Libya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31%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3878881225"/>
                  </a:ext>
                </a:extLst>
              </a:tr>
              <a:tr h="165719">
                <a:tc>
                  <a:txBody>
                    <a:bodyPr/>
                    <a:lstStyle/>
                    <a:p>
                      <a:pPr marL="2540" marR="0">
                        <a:lnSpc>
                          <a:spcPct val="107000"/>
                        </a:lnSpc>
                        <a:spcAft>
                          <a:spcPts val="800"/>
                        </a:spcAft>
                        <a:buNone/>
                      </a:pPr>
                      <a:r>
                        <a:rPr lang="en-US" sz="1000" kern="100">
                          <a:effectLst/>
                        </a:rPr>
                        <a:t>Liechtenstein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37%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3541045638"/>
                  </a:ext>
                </a:extLst>
              </a:tr>
              <a:tr h="165719">
                <a:tc>
                  <a:txBody>
                    <a:bodyPr/>
                    <a:lstStyle/>
                    <a:p>
                      <a:pPr marL="2540" marR="0">
                        <a:lnSpc>
                          <a:spcPct val="107000"/>
                        </a:lnSpc>
                        <a:spcAft>
                          <a:spcPts val="800"/>
                        </a:spcAft>
                        <a:buNone/>
                      </a:pPr>
                      <a:r>
                        <a:rPr lang="en-US" sz="1000" kern="100">
                          <a:effectLst/>
                        </a:rPr>
                        <a:t>Madagascar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47%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2033219030"/>
                  </a:ext>
                </a:extLst>
              </a:tr>
              <a:tr h="165719">
                <a:tc>
                  <a:txBody>
                    <a:bodyPr/>
                    <a:lstStyle/>
                    <a:p>
                      <a:pPr marL="2540" marR="0">
                        <a:lnSpc>
                          <a:spcPct val="107000"/>
                        </a:lnSpc>
                        <a:spcAft>
                          <a:spcPts val="800"/>
                        </a:spcAft>
                        <a:buNone/>
                      </a:pPr>
                      <a:r>
                        <a:rPr lang="en-US" sz="1000" kern="100">
                          <a:effectLst/>
                        </a:rPr>
                        <a:t>Malawi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18%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672024342"/>
                  </a:ext>
                </a:extLst>
              </a:tr>
              <a:tr h="165719">
                <a:tc>
                  <a:txBody>
                    <a:bodyPr/>
                    <a:lstStyle/>
                    <a:p>
                      <a:pPr marL="2540" marR="0">
                        <a:lnSpc>
                          <a:spcPct val="107000"/>
                        </a:lnSpc>
                        <a:spcAft>
                          <a:spcPts val="800"/>
                        </a:spcAft>
                        <a:buNone/>
                      </a:pPr>
                      <a:r>
                        <a:rPr lang="en-US" sz="1000" kern="100">
                          <a:effectLst/>
                        </a:rPr>
                        <a:t>Malaysia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24%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1572925005"/>
                  </a:ext>
                </a:extLst>
              </a:tr>
              <a:tr h="165719">
                <a:tc>
                  <a:txBody>
                    <a:bodyPr/>
                    <a:lstStyle/>
                    <a:p>
                      <a:pPr marL="2540" marR="0">
                        <a:lnSpc>
                          <a:spcPct val="107000"/>
                        </a:lnSpc>
                        <a:spcAft>
                          <a:spcPts val="800"/>
                        </a:spcAft>
                        <a:buNone/>
                      </a:pPr>
                      <a:r>
                        <a:rPr lang="en-US" sz="1000" kern="100">
                          <a:effectLst/>
                        </a:rPr>
                        <a:t>Mauritius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a:effectLst/>
                        </a:rPr>
                        <a:t>40%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3593241440"/>
                  </a:ext>
                </a:extLst>
              </a:tr>
              <a:tr h="165719">
                <a:tc>
                  <a:txBody>
                    <a:bodyPr/>
                    <a:lstStyle/>
                    <a:p>
                      <a:pPr marL="2540" marR="0">
                        <a:lnSpc>
                          <a:spcPct val="107000"/>
                        </a:lnSpc>
                        <a:spcAft>
                          <a:spcPts val="800"/>
                        </a:spcAft>
                        <a:buNone/>
                      </a:pPr>
                      <a:r>
                        <a:rPr lang="en-US" sz="1000" kern="100">
                          <a:effectLst/>
                        </a:rPr>
                        <a:t>Moldova </a:t>
                      </a:r>
                      <a:endParaRPr lang="en-US" sz="1000" kern="100">
                        <a:solidFill>
                          <a:srgbClr val="000000"/>
                        </a:solidFill>
                        <a:effectLst/>
                        <a:latin typeface="Calibri" panose="020F0502020204030204" pitchFamily="34" charset="0"/>
                        <a:ea typeface="Calibri" panose="020F0502020204030204" pitchFamily="34" charset="0"/>
                      </a:endParaRPr>
                    </a:p>
                  </a:txBody>
                  <a:tcPr marL="31153" marR="14107" marT="14695" marB="0"/>
                </a:tc>
                <a:tc>
                  <a:txBody>
                    <a:bodyPr/>
                    <a:lstStyle/>
                    <a:p>
                      <a:pPr marL="0" marR="38100" algn="ctr">
                        <a:lnSpc>
                          <a:spcPct val="107000"/>
                        </a:lnSpc>
                        <a:spcAft>
                          <a:spcPts val="800"/>
                        </a:spcAft>
                        <a:buNone/>
                      </a:pPr>
                      <a:r>
                        <a:rPr lang="en-US" sz="1000" kern="100" dirty="0">
                          <a:effectLst/>
                        </a:rPr>
                        <a:t>31% </a:t>
                      </a:r>
                      <a:endParaRPr lang="en-US" sz="1000" kern="100" dirty="0">
                        <a:solidFill>
                          <a:srgbClr val="000000"/>
                        </a:solidFill>
                        <a:effectLst/>
                        <a:latin typeface="Calibri" panose="020F0502020204030204" pitchFamily="34" charset="0"/>
                        <a:ea typeface="Calibri" panose="020F0502020204030204" pitchFamily="34" charset="0"/>
                      </a:endParaRPr>
                    </a:p>
                  </a:txBody>
                  <a:tcPr marL="31153" marR="14107" marT="14695" marB="0"/>
                </a:tc>
                <a:extLst>
                  <a:ext uri="{0D108BD9-81ED-4DB2-BD59-A6C34878D82A}">
                    <a16:rowId xmlns:a16="http://schemas.microsoft.com/office/drawing/2014/main" val="848997682"/>
                  </a:ext>
                </a:extLst>
              </a:tr>
            </a:tbl>
          </a:graphicData>
        </a:graphic>
      </p:graphicFrame>
    </p:spTree>
    <p:extLst>
      <p:ext uri="{BB962C8B-B14F-4D97-AF65-F5344CB8AC3E}">
        <p14:creationId xmlns:p14="http://schemas.microsoft.com/office/powerpoint/2010/main" val="1692327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0897489-E7E3-9F40-3F2E-0F9794A2586A}"/>
              </a:ext>
            </a:extLst>
          </p:cNvPr>
          <p:cNvGraphicFramePr>
            <a:graphicFrameLocks noGrp="1"/>
          </p:cNvGraphicFramePr>
          <p:nvPr>
            <p:extLst>
              <p:ext uri="{D42A27DB-BD31-4B8C-83A1-F6EECF244321}">
                <p14:modId xmlns:p14="http://schemas.microsoft.com/office/powerpoint/2010/main" val="2319668982"/>
              </p:ext>
            </p:extLst>
          </p:nvPr>
        </p:nvGraphicFramePr>
        <p:xfrm>
          <a:off x="2718148" y="551145"/>
          <a:ext cx="7277622" cy="5483373"/>
        </p:xfrm>
        <a:graphic>
          <a:graphicData uri="http://schemas.openxmlformats.org/drawingml/2006/table">
            <a:tbl>
              <a:tblPr firstRow="1" firstCol="1" bandRow="1">
                <a:tableStyleId>{BC89EF96-8CEA-46FF-86C4-4CE0E7609802}</a:tableStyleId>
              </a:tblPr>
              <a:tblGrid>
                <a:gridCol w="5358634">
                  <a:extLst>
                    <a:ext uri="{9D8B030D-6E8A-4147-A177-3AD203B41FA5}">
                      <a16:colId xmlns:a16="http://schemas.microsoft.com/office/drawing/2014/main" val="1459796750"/>
                    </a:ext>
                  </a:extLst>
                </a:gridCol>
                <a:gridCol w="1918988">
                  <a:extLst>
                    <a:ext uri="{9D8B030D-6E8A-4147-A177-3AD203B41FA5}">
                      <a16:colId xmlns:a16="http://schemas.microsoft.com/office/drawing/2014/main" val="3567950499"/>
                    </a:ext>
                  </a:extLst>
                </a:gridCol>
              </a:tblGrid>
              <a:tr h="791997">
                <a:tc>
                  <a:txBody>
                    <a:bodyPr/>
                    <a:lstStyle/>
                    <a:p>
                      <a:pPr marL="0" marR="34925" algn="ctr">
                        <a:lnSpc>
                          <a:spcPct val="107000"/>
                        </a:lnSpc>
                        <a:spcAft>
                          <a:spcPts val="800"/>
                        </a:spcAft>
                        <a:buNone/>
                      </a:pPr>
                      <a:r>
                        <a:rPr lang="en-US" sz="1600" kern="100" dirty="0">
                          <a:effectLst/>
                        </a:rPr>
                        <a:t>Annex I </a:t>
                      </a:r>
                      <a:r>
                        <a:rPr lang="en-US" sz="1000" kern="100" dirty="0">
                          <a:effectLst/>
                        </a:rPr>
                        <a:t>Countries and Territories  continued…</a:t>
                      </a:r>
                      <a:endParaRPr lang="en-US" sz="1000" kern="100" dirty="0">
                        <a:solidFill>
                          <a:srgbClr val="000000"/>
                        </a:solidFill>
                        <a:effectLst/>
                        <a:latin typeface="Calibri" panose="020F0502020204030204" pitchFamily="34" charset="0"/>
                        <a:ea typeface="Calibri" panose="020F0502020204030204" pitchFamily="34" charset="0"/>
                      </a:endParaRPr>
                    </a:p>
                  </a:txBody>
                  <a:tcPr marL="41524" marR="18803" marT="17628" marB="0" anchor="ctr"/>
                </a:tc>
                <a:tc>
                  <a:txBody>
                    <a:bodyPr/>
                    <a:lstStyle/>
                    <a:p>
                      <a:pPr marL="0" marR="0" algn="just">
                        <a:lnSpc>
                          <a:spcPct val="107000"/>
                        </a:lnSpc>
                        <a:spcAft>
                          <a:spcPts val="800"/>
                        </a:spcAft>
                        <a:buNone/>
                      </a:pPr>
                      <a:r>
                        <a:rPr lang="en-US" sz="1000" kern="100">
                          <a:effectLst/>
                        </a:rPr>
                        <a:t>Reciprocal </a:t>
                      </a:r>
                    </a:p>
                    <a:p>
                      <a:pPr marL="0" marR="38100" algn="ctr">
                        <a:lnSpc>
                          <a:spcPct val="107000"/>
                        </a:lnSpc>
                        <a:spcAft>
                          <a:spcPts val="800"/>
                        </a:spcAft>
                        <a:buNone/>
                      </a:pPr>
                      <a:r>
                        <a:rPr lang="en-US" sz="1000" kern="100">
                          <a:effectLst/>
                        </a:rPr>
                        <a:t>Tariff, </a:t>
                      </a:r>
                    </a:p>
                    <a:p>
                      <a:pPr marL="54610" marR="0">
                        <a:lnSpc>
                          <a:spcPct val="107000"/>
                        </a:lnSpc>
                        <a:spcAft>
                          <a:spcPts val="800"/>
                        </a:spcAft>
                        <a:buNone/>
                      </a:pPr>
                      <a:r>
                        <a:rPr lang="en-US" sz="1000" kern="100">
                          <a:effectLst/>
                        </a:rPr>
                        <a:t>Adjusted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nchor="ctr"/>
                </a:tc>
                <a:extLst>
                  <a:ext uri="{0D108BD9-81ED-4DB2-BD59-A6C34878D82A}">
                    <a16:rowId xmlns:a16="http://schemas.microsoft.com/office/drawing/2014/main" val="145292440"/>
                  </a:ext>
                </a:extLst>
              </a:tr>
              <a:tr h="195474">
                <a:tc>
                  <a:txBody>
                    <a:bodyPr/>
                    <a:lstStyle/>
                    <a:p>
                      <a:pPr marL="2540" marR="0">
                        <a:lnSpc>
                          <a:spcPct val="107000"/>
                        </a:lnSpc>
                        <a:spcAft>
                          <a:spcPts val="800"/>
                        </a:spcAft>
                        <a:buNone/>
                      </a:pPr>
                      <a:r>
                        <a:rPr lang="en-US" sz="1000" kern="100">
                          <a:effectLst/>
                        </a:rPr>
                        <a:t>Mozambique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tc>
                  <a:txBody>
                    <a:bodyPr/>
                    <a:lstStyle/>
                    <a:p>
                      <a:pPr marL="0" marR="38100" algn="ctr">
                        <a:lnSpc>
                          <a:spcPct val="107000"/>
                        </a:lnSpc>
                        <a:spcAft>
                          <a:spcPts val="800"/>
                        </a:spcAft>
                        <a:buNone/>
                      </a:pPr>
                      <a:r>
                        <a:rPr lang="en-US" sz="1000" kern="100">
                          <a:effectLst/>
                        </a:rPr>
                        <a:t>16%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extLst>
                  <a:ext uri="{0D108BD9-81ED-4DB2-BD59-A6C34878D82A}">
                    <a16:rowId xmlns:a16="http://schemas.microsoft.com/office/drawing/2014/main" val="1598526978"/>
                  </a:ext>
                </a:extLst>
              </a:tr>
              <a:tr h="195474">
                <a:tc>
                  <a:txBody>
                    <a:bodyPr/>
                    <a:lstStyle/>
                    <a:p>
                      <a:pPr marL="2540" marR="0">
                        <a:lnSpc>
                          <a:spcPct val="107000"/>
                        </a:lnSpc>
                        <a:spcAft>
                          <a:spcPts val="800"/>
                        </a:spcAft>
                        <a:buNone/>
                      </a:pPr>
                      <a:r>
                        <a:rPr lang="en-US" sz="1000" kern="100">
                          <a:effectLst/>
                        </a:rPr>
                        <a:t>Myanmar (Burma)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tc>
                  <a:txBody>
                    <a:bodyPr/>
                    <a:lstStyle/>
                    <a:p>
                      <a:pPr marL="0" marR="38100" algn="ctr">
                        <a:lnSpc>
                          <a:spcPct val="107000"/>
                        </a:lnSpc>
                        <a:spcAft>
                          <a:spcPts val="800"/>
                        </a:spcAft>
                        <a:buNone/>
                      </a:pPr>
                      <a:r>
                        <a:rPr lang="en-US" sz="1000" kern="100">
                          <a:effectLst/>
                        </a:rPr>
                        <a:t>45%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extLst>
                  <a:ext uri="{0D108BD9-81ED-4DB2-BD59-A6C34878D82A}">
                    <a16:rowId xmlns:a16="http://schemas.microsoft.com/office/drawing/2014/main" val="3596559616"/>
                  </a:ext>
                </a:extLst>
              </a:tr>
              <a:tr h="195474">
                <a:tc>
                  <a:txBody>
                    <a:bodyPr/>
                    <a:lstStyle/>
                    <a:p>
                      <a:pPr marL="2540" marR="0">
                        <a:lnSpc>
                          <a:spcPct val="107000"/>
                        </a:lnSpc>
                        <a:spcAft>
                          <a:spcPts val="800"/>
                        </a:spcAft>
                        <a:buNone/>
                      </a:pPr>
                      <a:r>
                        <a:rPr lang="en-US" sz="1000" kern="100">
                          <a:effectLst/>
                        </a:rPr>
                        <a:t>Namibia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tc>
                  <a:txBody>
                    <a:bodyPr/>
                    <a:lstStyle/>
                    <a:p>
                      <a:pPr marL="0" marR="38100" algn="ctr">
                        <a:lnSpc>
                          <a:spcPct val="107000"/>
                        </a:lnSpc>
                        <a:spcAft>
                          <a:spcPts val="800"/>
                        </a:spcAft>
                        <a:buNone/>
                      </a:pPr>
                      <a:r>
                        <a:rPr lang="en-US" sz="1000" kern="100">
                          <a:effectLst/>
                        </a:rPr>
                        <a:t>21%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extLst>
                  <a:ext uri="{0D108BD9-81ED-4DB2-BD59-A6C34878D82A}">
                    <a16:rowId xmlns:a16="http://schemas.microsoft.com/office/drawing/2014/main" val="497407661"/>
                  </a:ext>
                </a:extLst>
              </a:tr>
              <a:tr h="195474">
                <a:tc>
                  <a:txBody>
                    <a:bodyPr/>
                    <a:lstStyle/>
                    <a:p>
                      <a:pPr marL="2540" marR="0">
                        <a:lnSpc>
                          <a:spcPct val="107000"/>
                        </a:lnSpc>
                        <a:spcAft>
                          <a:spcPts val="800"/>
                        </a:spcAft>
                        <a:buNone/>
                      </a:pPr>
                      <a:r>
                        <a:rPr lang="en-US" sz="1000" kern="100">
                          <a:effectLst/>
                        </a:rPr>
                        <a:t>Nauru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tc>
                  <a:txBody>
                    <a:bodyPr/>
                    <a:lstStyle/>
                    <a:p>
                      <a:pPr marL="0" marR="38100" algn="ctr">
                        <a:lnSpc>
                          <a:spcPct val="107000"/>
                        </a:lnSpc>
                        <a:spcAft>
                          <a:spcPts val="800"/>
                        </a:spcAft>
                        <a:buNone/>
                      </a:pPr>
                      <a:r>
                        <a:rPr lang="en-US" sz="1000" kern="100">
                          <a:effectLst/>
                        </a:rPr>
                        <a:t>30%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extLst>
                  <a:ext uri="{0D108BD9-81ED-4DB2-BD59-A6C34878D82A}">
                    <a16:rowId xmlns:a16="http://schemas.microsoft.com/office/drawing/2014/main" val="8496458"/>
                  </a:ext>
                </a:extLst>
              </a:tr>
              <a:tr h="195474">
                <a:tc>
                  <a:txBody>
                    <a:bodyPr/>
                    <a:lstStyle/>
                    <a:p>
                      <a:pPr marL="2540" marR="0">
                        <a:lnSpc>
                          <a:spcPct val="107000"/>
                        </a:lnSpc>
                        <a:spcAft>
                          <a:spcPts val="800"/>
                        </a:spcAft>
                        <a:buNone/>
                      </a:pPr>
                      <a:r>
                        <a:rPr lang="en-US" sz="1000" kern="100">
                          <a:effectLst/>
                        </a:rPr>
                        <a:t>Nicaragua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tc>
                  <a:txBody>
                    <a:bodyPr/>
                    <a:lstStyle/>
                    <a:p>
                      <a:pPr marL="0" marR="38100" algn="ctr">
                        <a:lnSpc>
                          <a:spcPct val="107000"/>
                        </a:lnSpc>
                        <a:spcAft>
                          <a:spcPts val="800"/>
                        </a:spcAft>
                        <a:buNone/>
                      </a:pPr>
                      <a:r>
                        <a:rPr lang="en-US" sz="1000" kern="100">
                          <a:effectLst/>
                        </a:rPr>
                        <a:t>19%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extLst>
                  <a:ext uri="{0D108BD9-81ED-4DB2-BD59-A6C34878D82A}">
                    <a16:rowId xmlns:a16="http://schemas.microsoft.com/office/drawing/2014/main" val="1690448957"/>
                  </a:ext>
                </a:extLst>
              </a:tr>
              <a:tr h="195474">
                <a:tc>
                  <a:txBody>
                    <a:bodyPr/>
                    <a:lstStyle/>
                    <a:p>
                      <a:pPr marL="2540" marR="0">
                        <a:lnSpc>
                          <a:spcPct val="107000"/>
                        </a:lnSpc>
                        <a:spcAft>
                          <a:spcPts val="800"/>
                        </a:spcAft>
                        <a:buNone/>
                      </a:pPr>
                      <a:r>
                        <a:rPr lang="en-US" sz="1000" kern="100">
                          <a:effectLst/>
                        </a:rPr>
                        <a:t>Nigeria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tc>
                  <a:txBody>
                    <a:bodyPr/>
                    <a:lstStyle/>
                    <a:p>
                      <a:pPr marL="0" marR="38100" algn="ctr">
                        <a:lnSpc>
                          <a:spcPct val="107000"/>
                        </a:lnSpc>
                        <a:spcAft>
                          <a:spcPts val="800"/>
                        </a:spcAft>
                        <a:buNone/>
                      </a:pPr>
                      <a:r>
                        <a:rPr lang="en-US" sz="1000" kern="100">
                          <a:effectLst/>
                        </a:rPr>
                        <a:t>14%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extLst>
                  <a:ext uri="{0D108BD9-81ED-4DB2-BD59-A6C34878D82A}">
                    <a16:rowId xmlns:a16="http://schemas.microsoft.com/office/drawing/2014/main" val="1744938916"/>
                  </a:ext>
                </a:extLst>
              </a:tr>
              <a:tr h="195474">
                <a:tc>
                  <a:txBody>
                    <a:bodyPr/>
                    <a:lstStyle/>
                    <a:p>
                      <a:pPr marL="2540" marR="0">
                        <a:lnSpc>
                          <a:spcPct val="107000"/>
                        </a:lnSpc>
                        <a:spcAft>
                          <a:spcPts val="800"/>
                        </a:spcAft>
                        <a:buNone/>
                      </a:pPr>
                      <a:r>
                        <a:rPr lang="en-US" sz="1000" kern="100">
                          <a:effectLst/>
                        </a:rPr>
                        <a:t>North Macedonia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tc>
                  <a:txBody>
                    <a:bodyPr/>
                    <a:lstStyle/>
                    <a:p>
                      <a:pPr marL="0" marR="38100" algn="ctr">
                        <a:lnSpc>
                          <a:spcPct val="107000"/>
                        </a:lnSpc>
                        <a:spcAft>
                          <a:spcPts val="800"/>
                        </a:spcAft>
                        <a:buNone/>
                      </a:pPr>
                      <a:r>
                        <a:rPr lang="en-US" sz="1000" kern="100">
                          <a:effectLst/>
                        </a:rPr>
                        <a:t>33%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extLst>
                  <a:ext uri="{0D108BD9-81ED-4DB2-BD59-A6C34878D82A}">
                    <a16:rowId xmlns:a16="http://schemas.microsoft.com/office/drawing/2014/main" val="3250866538"/>
                  </a:ext>
                </a:extLst>
              </a:tr>
              <a:tr h="195474">
                <a:tc>
                  <a:txBody>
                    <a:bodyPr/>
                    <a:lstStyle/>
                    <a:p>
                      <a:pPr marL="2540" marR="0">
                        <a:lnSpc>
                          <a:spcPct val="107000"/>
                        </a:lnSpc>
                        <a:spcAft>
                          <a:spcPts val="800"/>
                        </a:spcAft>
                        <a:buNone/>
                      </a:pPr>
                      <a:r>
                        <a:rPr lang="en-US" sz="1000" kern="100">
                          <a:effectLst/>
                        </a:rPr>
                        <a:t>Norway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tc>
                  <a:txBody>
                    <a:bodyPr/>
                    <a:lstStyle/>
                    <a:p>
                      <a:pPr marL="0" marR="38100" algn="ctr">
                        <a:lnSpc>
                          <a:spcPct val="107000"/>
                        </a:lnSpc>
                        <a:spcAft>
                          <a:spcPts val="800"/>
                        </a:spcAft>
                        <a:buNone/>
                      </a:pPr>
                      <a:r>
                        <a:rPr lang="en-US" sz="1000" kern="100">
                          <a:effectLst/>
                        </a:rPr>
                        <a:t>16%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extLst>
                  <a:ext uri="{0D108BD9-81ED-4DB2-BD59-A6C34878D82A}">
                    <a16:rowId xmlns:a16="http://schemas.microsoft.com/office/drawing/2014/main" val="3399190328"/>
                  </a:ext>
                </a:extLst>
              </a:tr>
              <a:tr h="195474">
                <a:tc>
                  <a:txBody>
                    <a:bodyPr/>
                    <a:lstStyle/>
                    <a:p>
                      <a:pPr marL="2540" marR="0">
                        <a:lnSpc>
                          <a:spcPct val="107000"/>
                        </a:lnSpc>
                        <a:spcAft>
                          <a:spcPts val="800"/>
                        </a:spcAft>
                        <a:buNone/>
                      </a:pPr>
                      <a:r>
                        <a:rPr lang="en-US" sz="1000" kern="100">
                          <a:effectLst/>
                        </a:rPr>
                        <a:t>Pakistan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tc>
                  <a:txBody>
                    <a:bodyPr/>
                    <a:lstStyle/>
                    <a:p>
                      <a:pPr marL="0" marR="38100" algn="ctr">
                        <a:lnSpc>
                          <a:spcPct val="107000"/>
                        </a:lnSpc>
                        <a:spcAft>
                          <a:spcPts val="800"/>
                        </a:spcAft>
                        <a:buNone/>
                      </a:pPr>
                      <a:r>
                        <a:rPr lang="en-US" sz="1000" kern="100">
                          <a:effectLst/>
                        </a:rPr>
                        <a:t>30%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extLst>
                  <a:ext uri="{0D108BD9-81ED-4DB2-BD59-A6C34878D82A}">
                    <a16:rowId xmlns:a16="http://schemas.microsoft.com/office/drawing/2014/main" val="418631040"/>
                  </a:ext>
                </a:extLst>
              </a:tr>
              <a:tr h="195474">
                <a:tc>
                  <a:txBody>
                    <a:bodyPr/>
                    <a:lstStyle/>
                    <a:p>
                      <a:pPr marL="2540" marR="0">
                        <a:lnSpc>
                          <a:spcPct val="107000"/>
                        </a:lnSpc>
                        <a:spcAft>
                          <a:spcPts val="800"/>
                        </a:spcAft>
                        <a:buNone/>
                      </a:pPr>
                      <a:r>
                        <a:rPr lang="en-US" sz="1000" kern="100">
                          <a:effectLst/>
                        </a:rPr>
                        <a:t>Philippines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tc>
                  <a:txBody>
                    <a:bodyPr/>
                    <a:lstStyle/>
                    <a:p>
                      <a:pPr marL="0" marR="38100" algn="ctr">
                        <a:lnSpc>
                          <a:spcPct val="107000"/>
                        </a:lnSpc>
                        <a:spcAft>
                          <a:spcPts val="800"/>
                        </a:spcAft>
                        <a:buNone/>
                      </a:pPr>
                      <a:r>
                        <a:rPr lang="en-US" sz="1000" kern="100">
                          <a:effectLst/>
                        </a:rPr>
                        <a:t>18%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extLst>
                  <a:ext uri="{0D108BD9-81ED-4DB2-BD59-A6C34878D82A}">
                    <a16:rowId xmlns:a16="http://schemas.microsoft.com/office/drawing/2014/main" val="1428043166"/>
                  </a:ext>
                </a:extLst>
              </a:tr>
              <a:tr h="195474">
                <a:tc>
                  <a:txBody>
                    <a:bodyPr/>
                    <a:lstStyle/>
                    <a:p>
                      <a:pPr marL="2540" marR="0">
                        <a:lnSpc>
                          <a:spcPct val="107000"/>
                        </a:lnSpc>
                        <a:spcAft>
                          <a:spcPts val="800"/>
                        </a:spcAft>
                        <a:buNone/>
                      </a:pPr>
                      <a:r>
                        <a:rPr lang="en-US" sz="1000" kern="100">
                          <a:effectLst/>
                        </a:rPr>
                        <a:t>Serbia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tc>
                  <a:txBody>
                    <a:bodyPr/>
                    <a:lstStyle/>
                    <a:p>
                      <a:pPr marL="0" marR="38100" algn="ctr">
                        <a:lnSpc>
                          <a:spcPct val="107000"/>
                        </a:lnSpc>
                        <a:spcAft>
                          <a:spcPts val="800"/>
                        </a:spcAft>
                        <a:buNone/>
                      </a:pPr>
                      <a:r>
                        <a:rPr lang="en-US" sz="1000" kern="100">
                          <a:effectLst/>
                        </a:rPr>
                        <a:t>38%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extLst>
                  <a:ext uri="{0D108BD9-81ED-4DB2-BD59-A6C34878D82A}">
                    <a16:rowId xmlns:a16="http://schemas.microsoft.com/office/drawing/2014/main" val="541795901"/>
                  </a:ext>
                </a:extLst>
              </a:tr>
              <a:tr h="195474">
                <a:tc>
                  <a:txBody>
                    <a:bodyPr/>
                    <a:lstStyle/>
                    <a:p>
                      <a:pPr marL="2540" marR="0">
                        <a:lnSpc>
                          <a:spcPct val="107000"/>
                        </a:lnSpc>
                        <a:spcAft>
                          <a:spcPts val="800"/>
                        </a:spcAft>
                        <a:buNone/>
                      </a:pPr>
                      <a:r>
                        <a:rPr lang="en-US" sz="1000" kern="100">
                          <a:effectLst/>
                        </a:rPr>
                        <a:t>South Africa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tc>
                  <a:txBody>
                    <a:bodyPr/>
                    <a:lstStyle/>
                    <a:p>
                      <a:pPr marL="0" marR="38100" algn="ctr">
                        <a:lnSpc>
                          <a:spcPct val="107000"/>
                        </a:lnSpc>
                        <a:spcAft>
                          <a:spcPts val="800"/>
                        </a:spcAft>
                        <a:buNone/>
                      </a:pPr>
                      <a:r>
                        <a:rPr lang="en-US" sz="1000" kern="100">
                          <a:effectLst/>
                        </a:rPr>
                        <a:t>31%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extLst>
                  <a:ext uri="{0D108BD9-81ED-4DB2-BD59-A6C34878D82A}">
                    <a16:rowId xmlns:a16="http://schemas.microsoft.com/office/drawing/2014/main" val="3761889851"/>
                  </a:ext>
                </a:extLst>
              </a:tr>
              <a:tr h="195474">
                <a:tc>
                  <a:txBody>
                    <a:bodyPr/>
                    <a:lstStyle/>
                    <a:p>
                      <a:pPr marL="2540" marR="0">
                        <a:lnSpc>
                          <a:spcPct val="107000"/>
                        </a:lnSpc>
                        <a:spcAft>
                          <a:spcPts val="800"/>
                        </a:spcAft>
                        <a:buNone/>
                      </a:pPr>
                      <a:r>
                        <a:rPr lang="en-US" sz="1000" kern="100">
                          <a:effectLst/>
                        </a:rPr>
                        <a:t>South Korea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tc>
                  <a:txBody>
                    <a:bodyPr/>
                    <a:lstStyle/>
                    <a:p>
                      <a:pPr marL="0" marR="38100" algn="ctr">
                        <a:lnSpc>
                          <a:spcPct val="107000"/>
                        </a:lnSpc>
                        <a:spcAft>
                          <a:spcPts val="800"/>
                        </a:spcAft>
                        <a:buNone/>
                      </a:pPr>
                      <a:r>
                        <a:rPr lang="en-US" sz="1000" kern="100">
                          <a:effectLst/>
                        </a:rPr>
                        <a:t>26%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extLst>
                  <a:ext uri="{0D108BD9-81ED-4DB2-BD59-A6C34878D82A}">
                    <a16:rowId xmlns:a16="http://schemas.microsoft.com/office/drawing/2014/main" val="4290565595"/>
                  </a:ext>
                </a:extLst>
              </a:tr>
              <a:tr h="195474">
                <a:tc>
                  <a:txBody>
                    <a:bodyPr/>
                    <a:lstStyle/>
                    <a:p>
                      <a:pPr marL="2540" marR="0">
                        <a:lnSpc>
                          <a:spcPct val="107000"/>
                        </a:lnSpc>
                        <a:spcAft>
                          <a:spcPts val="800"/>
                        </a:spcAft>
                        <a:buNone/>
                      </a:pPr>
                      <a:r>
                        <a:rPr lang="en-US" sz="1000" kern="100">
                          <a:effectLst/>
                        </a:rPr>
                        <a:t>Sri Lanka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tc>
                  <a:txBody>
                    <a:bodyPr/>
                    <a:lstStyle/>
                    <a:p>
                      <a:pPr marL="0" marR="38100" algn="ctr">
                        <a:lnSpc>
                          <a:spcPct val="107000"/>
                        </a:lnSpc>
                        <a:spcAft>
                          <a:spcPts val="800"/>
                        </a:spcAft>
                        <a:buNone/>
                      </a:pPr>
                      <a:r>
                        <a:rPr lang="en-US" sz="1000" kern="100">
                          <a:effectLst/>
                        </a:rPr>
                        <a:t>44%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extLst>
                  <a:ext uri="{0D108BD9-81ED-4DB2-BD59-A6C34878D82A}">
                    <a16:rowId xmlns:a16="http://schemas.microsoft.com/office/drawing/2014/main" val="2195993785"/>
                  </a:ext>
                </a:extLst>
              </a:tr>
              <a:tr h="195474">
                <a:tc>
                  <a:txBody>
                    <a:bodyPr/>
                    <a:lstStyle/>
                    <a:p>
                      <a:pPr marL="2540" marR="0">
                        <a:lnSpc>
                          <a:spcPct val="107000"/>
                        </a:lnSpc>
                        <a:spcAft>
                          <a:spcPts val="800"/>
                        </a:spcAft>
                        <a:buNone/>
                      </a:pPr>
                      <a:r>
                        <a:rPr lang="en-US" sz="1000" kern="100">
                          <a:effectLst/>
                        </a:rPr>
                        <a:t>Switzerland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tc>
                  <a:txBody>
                    <a:bodyPr/>
                    <a:lstStyle/>
                    <a:p>
                      <a:pPr marL="0" marR="38100" algn="ctr">
                        <a:lnSpc>
                          <a:spcPct val="107000"/>
                        </a:lnSpc>
                        <a:spcAft>
                          <a:spcPts val="800"/>
                        </a:spcAft>
                        <a:buNone/>
                      </a:pPr>
                      <a:r>
                        <a:rPr lang="en-US" sz="1000" kern="100">
                          <a:effectLst/>
                        </a:rPr>
                        <a:t>32%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extLst>
                  <a:ext uri="{0D108BD9-81ED-4DB2-BD59-A6C34878D82A}">
                    <a16:rowId xmlns:a16="http://schemas.microsoft.com/office/drawing/2014/main" val="3194208853"/>
                  </a:ext>
                </a:extLst>
              </a:tr>
              <a:tr h="195474">
                <a:tc>
                  <a:txBody>
                    <a:bodyPr/>
                    <a:lstStyle/>
                    <a:p>
                      <a:pPr marL="2540" marR="0">
                        <a:lnSpc>
                          <a:spcPct val="107000"/>
                        </a:lnSpc>
                        <a:spcAft>
                          <a:spcPts val="800"/>
                        </a:spcAft>
                        <a:buNone/>
                      </a:pPr>
                      <a:r>
                        <a:rPr lang="en-US" sz="1000" kern="100">
                          <a:effectLst/>
                        </a:rPr>
                        <a:t>Syria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tc>
                  <a:txBody>
                    <a:bodyPr/>
                    <a:lstStyle/>
                    <a:p>
                      <a:pPr marL="0" marR="38100" algn="ctr">
                        <a:lnSpc>
                          <a:spcPct val="107000"/>
                        </a:lnSpc>
                        <a:spcAft>
                          <a:spcPts val="800"/>
                        </a:spcAft>
                        <a:buNone/>
                      </a:pPr>
                      <a:r>
                        <a:rPr lang="en-US" sz="1000" kern="100">
                          <a:effectLst/>
                        </a:rPr>
                        <a:t>41%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extLst>
                  <a:ext uri="{0D108BD9-81ED-4DB2-BD59-A6C34878D82A}">
                    <a16:rowId xmlns:a16="http://schemas.microsoft.com/office/drawing/2014/main" val="109891523"/>
                  </a:ext>
                </a:extLst>
              </a:tr>
              <a:tr h="195474">
                <a:tc>
                  <a:txBody>
                    <a:bodyPr/>
                    <a:lstStyle/>
                    <a:p>
                      <a:pPr marL="2540" marR="0">
                        <a:lnSpc>
                          <a:spcPct val="107000"/>
                        </a:lnSpc>
                        <a:spcAft>
                          <a:spcPts val="800"/>
                        </a:spcAft>
                        <a:buNone/>
                      </a:pPr>
                      <a:r>
                        <a:rPr lang="en-US" sz="1000" kern="100">
                          <a:effectLst/>
                        </a:rPr>
                        <a:t>Taiwan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tc>
                  <a:txBody>
                    <a:bodyPr/>
                    <a:lstStyle/>
                    <a:p>
                      <a:pPr marL="0" marR="38100" algn="ctr">
                        <a:lnSpc>
                          <a:spcPct val="107000"/>
                        </a:lnSpc>
                        <a:spcAft>
                          <a:spcPts val="800"/>
                        </a:spcAft>
                        <a:buNone/>
                      </a:pPr>
                      <a:r>
                        <a:rPr lang="en-US" sz="1000" kern="100">
                          <a:effectLst/>
                        </a:rPr>
                        <a:t>32%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extLst>
                  <a:ext uri="{0D108BD9-81ED-4DB2-BD59-A6C34878D82A}">
                    <a16:rowId xmlns:a16="http://schemas.microsoft.com/office/drawing/2014/main" val="1240961759"/>
                  </a:ext>
                </a:extLst>
              </a:tr>
              <a:tr h="195474">
                <a:tc>
                  <a:txBody>
                    <a:bodyPr/>
                    <a:lstStyle/>
                    <a:p>
                      <a:pPr marL="2540" marR="0">
                        <a:lnSpc>
                          <a:spcPct val="107000"/>
                        </a:lnSpc>
                        <a:spcAft>
                          <a:spcPts val="800"/>
                        </a:spcAft>
                        <a:buNone/>
                      </a:pPr>
                      <a:r>
                        <a:rPr lang="en-US" sz="1000" kern="100">
                          <a:effectLst/>
                        </a:rPr>
                        <a:t>Thailand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tc>
                  <a:txBody>
                    <a:bodyPr/>
                    <a:lstStyle/>
                    <a:p>
                      <a:pPr marL="0" marR="38100" algn="ctr">
                        <a:lnSpc>
                          <a:spcPct val="107000"/>
                        </a:lnSpc>
                        <a:spcAft>
                          <a:spcPts val="800"/>
                        </a:spcAft>
                        <a:buNone/>
                      </a:pPr>
                      <a:r>
                        <a:rPr lang="en-US" sz="1000" kern="100">
                          <a:effectLst/>
                        </a:rPr>
                        <a:t>37%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extLst>
                  <a:ext uri="{0D108BD9-81ED-4DB2-BD59-A6C34878D82A}">
                    <a16:rowId xmlns:a16="http://schemas.microsoft.com/office/drawing/2014/main" val="4118820907"/>
                  </a:ext>
                </a:extLst>
              </a:tr>
              <a:tr h="195474">
                <a:tc>
                  <a:txBody>
                    <a:bodyPr/>
                    <a:lstStyle/>
                    <a:p>
                      <a:pPr marL="2540" marR="0">
                        <a:lnSpc>
                          <a:spcPct val="107000"/>
                        </a:lnSpc>
                        <a:spcAft>
                          <a:spcPts val="800"/>
                        </a:spcAft>
                        <a:buNone/>
                      </a:pPr>
                      <a:r>
                        <a:rPr lang="en-US" sz="1000" kern="100">
                          <a:effectLst/>
                        </a:rPr>
                        <a:t>Tunisia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tc>
                  <a:txBody>
                    <a:bodyPr/>
                    <a:lstStyle/>
                    <a:p>
                      <a:pPr marL="0" marR="38100" algn="ctr">
                        <a:lnSpc>
                          <a:spcPct val="107000"/>
                        </a:lnSpc>
                        <a:spcAft>
                          <a:spcPts val="800"/>
                        </a:spcAft>
                        <a:buNone/>
                      </a:pPr>
                      <a:r>
                        <a:rPr lang="en-US" sz="1000" kern="100">
                          <a:effectLst/>
                        </a:rPr>
                        <a:t>28%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extLst>
                  <a:ext uri="{0D108BD9-81ED-4DB2-BD59-A6C34878D82A}">
                    <a16:rowId xmlns:a16="http://schemas.microsoft.com/office/drawing/2014/main" val="2176615283"/>
                  </a:ext>
                </a:extLst>
              </a:tr>
              <a:tr h="195474">
                <a:tc>
                  <a:txBody>
                    <a:bodyPr/>
                    <a:lstStyle/>
                    <a:p>
                      <a:pPr marL="2540" marR="0">
                        <a:lnSpc>
                          <a:spcPct val="107000"/>
                        </a:lnSpc>
                        <a:spcAft>
                          <a:spcPts val="800"/>
                        </a:spcAft>
                        <a:buNone/>
                      </a:pPr>
                      <a:r>
                        <a:rPr lang="en-US" sz="1000" kern="100">
                          <a:effectLst/>
                        </a:rPr>
                        <a:t>Vanuatu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tc>
                  <a:txBody>
                    <a:bodyPr/>
                    <a:lstStyle/>
                    <a:p>
                      <a:pPr marL="0" marR="38100" algn="ctr">
                        <a:lnSpc>
                          <a:spcPct val="107000"/>
                        </a:lnSpc>
                        <a:spcAft>
                          <a:spcPts val="800"/>
                        </a:spcAft>
                        <a:buNone/>
                      </a:pPr>
                      <a:r>
                        <a:rPr lang="en-US" sz="1000" kern="100">
                          <a:effectLst/>
                        </a:rPr>
                        <a:t>23%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extLst>
                  <a:ext uri="{0D108BD9-81ED-4DB2-BD59-A6C34878D82A}">
                    <a16:rowId xmlns:a16="http://schemas.microsoft.com/office/drawing/2014/main" val="2776860328"/>
                  </a:ext>
                </a:extLst>
              </a:tr>
              <a:tr h="195474">
                <a:tc>
                  <a:txBody>
                    <a:bodyPr/>
                    <a:lstStyle/>
                    <a:p>
                      <a:pPr marL="2540" marR="0">
                        <a:lnSpc>
                          <a:spcPct val="107000"/>
                        </a:lnSpc>
                        <a:spcAft>
                          <a:spcPts val="800"/>
                        </a:spcAft>
                        <a:buNone/>
                      </a:pPr>
                      <a:r>
                        <a:rPr lang="en-US" sz="1000" kern="100">
                          <a:effectLst/>
                        </a:rPr>
                        <a:t>Venezuela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tc>
                  <a:txBody>
                    <a:bodyPr/>
                    <a:lstStyle/>
                    <a:p>
                      <a:pPr marL="0" marR="38100" algn="ctr">
                        <a:lnSpc>
                          <a:spcPct val="107000"/>
                        </a:lnSpc>
                        <a:spcAft>
                          <a:spcPts val="800"/>
                        </a:spcAft>
                        <a:buNone/>
                      </a:pPr>
                      <a:r>
                        <a:rPr lang="en-US" sz="1000" kern="100">
                          <a:effectLst/>
                        </a:rPr>
                        <a:t>15%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extLst>
                  <a:ext uri="{0D108BD9-81ED-4DB2-BD59-A6C34878D82A}">
                    <a16:rowId xmlns:a16="http://schemas.microsoft.com/office/drawing/2014/main" val="2239242309"/>
                  </a:ext>
                </a:extLst>
              </a:tr>
              <a:tr h="195474">
                <a:tc>
                  <a:txBody>
                    <a:bodyPr/>
                    <a:lstStyle/>
                    <a:p>
                      <a:pPr marL="2540" marR="0">
                        <a:lnSpc>
                          <a:spcPct val="107000"/>
                        </a:lnSpc>
                        <a:spcAft>
                          <a:spcPts val="800"/>
                        </a:spcAft>
                        <a:buNone/>
                      </a:pPr>
                      <a:r>
                        <a:rPr lang="en-US" sz="1000" kern="100">
                          <a:effectLst/>
                        </a:rPr>
                        <a:t>Vietnam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tc>
                  <a:txBody>
                    <a:bodyPr/>
                    <a:lstStyle/>
                    <a:p>
                      <a:pPr marL="0" marR="38100" algn="ctr">
                        <a:lnSpc>
                          <a:spcPct val="107000"/>
                        </a:lnSpc>
                        <a:spcAft>
                          <a:spcPts val="800"/>
                        </a:spcAft>
                        <a:buNone/>
                      </a:pPr>
                      <a:r>
                        <a:rPr lang="en-US" sz="1000" kern="100">
                          <a:effectLst/>
                        </a:rPr>
                        <a:t>46%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extLst>
                  <a:ext uri="{0D108BD9-81ED-4DB2-BD59-A6C34878D82A}">
                    <a16:rowId xmlns:a16="http://schemas.microsoft.com/office/drawing/2014/main" val="2943539171"/>
                  </a:ext>
                </a:extLst>
              </a:tr>
              <a:tr h="195474">
                <a:tc>
                  <a:txBody>
                    <a:bodyPr/>
                    <a:lstStyle/>
                    <a:p>
                      <a:pPr marL="2540" marR="0">
                        <a:lnSpc>
                          <a:spcPct val="107000"/>
                        </a:lnSpc>
                        <a:spcAft>
                          <a:spcPts val="800"/>
                        </a:spcAft>
                        <a:buNone/>
                      </a:pPr>
                      <a:r>
                        <a:rPr lang="en-US" sz="1000" kern="100">
                          <a:effectLst/>
                        </a:rPr>
                        <a:t>Zambia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tc>
                  <a:txBody>
                    <a:bodyPr/>
                    <a:lstStyle/>
                    <a:p>
                      <a:pPr marL="0" marR="38100" algn="ctr">
                        <a:lnSpc>
                          <a:spcPct val="107000"/>
                        </a:lnSpc>
                        <a:spcAft>
                          <a:spcPts val="800"/>
                        </a:spcAft>
                        <a:buNone/>
                      </a:pPr>
                      <a:r>
                        <a:rPr lang="en-US" sz="1000" kern="100">
                          <a:effectLst/>
                        </a:rPr>
                        <a:t>17%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extLst>
                  <a:ext uri="{0D108BD9-81ED-4DB2-BD59-A6C34878D82A}">
                    <a16:rowId xmlns:a16="http://schemas.microsoft.com/office/drawing/2014/main" val="3379781655"/>
                  </a:ext>
                </a:extLst>
              </a:tr>
              <a:tr h="195474">
                <a:tc>
                  <a:txBody>
                    <a:bodyPr/>
                    <a:lstStyle/>
                    <a:p>
                      <a:pPr marL="2540" marR="0">
                        <a:lnSpc>
                          <a:spcPct val="107000"/>
                        </a:lnSpc>
                        <a:spcAft>
                          <a:spcPts val="800"/>
                        </a:spcAft>
                        <a:buNone/>
                      </a:pPr>
                      <a:r>
                        <a:rPr lang="en-US" sz="1000" kern="100">
                          <a:effectLst/>
                        </a:rPr>
                        <a:t>Zimbabwe </a:t>
                      </a:r>
                      <a:endParaRPr lang="en-US" sz="1000" kern="100">
                        <a:solidFill>
                          <a:srgbClr val="000000"/>
                        </a:solidFill>
                        <a:effectLst/>
                        <a:latin typeface="Calibri" panose="020F0502020204030204" pitchFamily="34" charset="0"/>
                        <a:ea typeface="Calibri" panose="020F0502020204030204" pitchFamily="34" charset="0"/>
                      </a:endParaRPr>
                    </a:p>
                  </a:txBody>
                  <a:tcPr marL="41524" marR="18803" marT="17628" marB="0"/>
                </a:tc>
                <a:tc>
                  <a:txBody>
                    <a:bodyPr/>
                    <a:lstStyle/>
                    <a:p>
                      <a:pPr marL="0" marR="38100" algn="ctr">
                        <a:lnSpc>
                          <a:spcPct val="107000"/>
                        </a:lnSpc>
                        <a:spcAft>
                          <a:spcPts val="800"/>
                        </a:spcAft>
                        <a:buNone/>
                      </a:pPr>
                      <a:r>
                        <a:rPr lang="en-US" sz="1000" kern="100" dirty="0">
                          <a:effectLst/>
                        </a:rPr>
                        <a:t>18% </a:t>
                      </a:r>
                      <a:endParaRPr lang="en-US" sz="1000" kern="100" dirty="0">
                        <a:solidFill>
                          <a:srgbClr val="000000"/>
                        </a:solidFill>
                        <a:effectLst/>
                        <a:latin typeface="Calibri" panose="020F0502020204030204" pitchFamily="34" charset="0"/>
                        <a:ea typeface="Calibri" panose="020F0502020204030204" pitchFamily="34" charset="0"/>
                      </a:endParaRPr>
                    </a:p>
                  </a:txBody>
                  <a:tcPr marL="41524" marR="18803" marT="17628" marB="0"/>
                </a:tc>
                <a:extLst>
                  <a:ext uri="{0D108BD9-81ED-4DB2-BD59-A6C34878D82A}">
                    <a16:rowId xmlns:a16="http://schemas.microsoft.com/office/drawing/2014/main" val="2504342421"/>
                  </a:ext>
                </a:extLst>
              </a:tr>
            </a:tbl>
          </a:graphicData>
        </a:graphic>
      </p:graphicFrame>
      <p:sp>
        <p:nvSpPr>
          <p:cNvPr id="3" name="Rectangle 1">
            <a:extLst>
              <a:ext uri="{FF2B5EF4-FFF2-40B4-BE49-F238E27FC236}">
                <a16:creationId xmlns:a16="http://schemas.microsoft.com/office/drawing/2014/main" id="{1D057401-2DB6-8866-F5C9-D53F137830CD}"/>
              </a:ext>
            </a:extLst>
          </p:cNvPr>
          <p:cNvSpPr>
            <a:spLocks noChangeArrowheads="1"/>
          </p:cNvSpPr>
          <p:nvPr/>
        </p:nvSpPr>
        <p:spPr bwMode="auto">
          <a:xfrm>
            <a:off x="4631521" y="11687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62914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3BAB1-E196-BC20-3C39-8F90E9FCBCF2}"/>
              </a:ext>
            </a:extLst>
          </p:cNvPr>
          <p:cNvSpPr>
            <a:spLocks noGrp="1"/>
          </p:cNvSpPr>
          <p:nvPr>
            <p:ph type="title"/>
          </p:nvPr>
        </p:nvSpPr>
        <p:spPr/>
        <p:txBody>
          <a:bodyPr/>
          <a:lstStyle/>
          <a:p>
            <a:r>
              <a:rPr lang="en-US" dirty="0"/>
              <a:t>Annex II</a:t>
            </a:r>
          </a:p>
        </p:txBody>
      </p:sp>
      <p:sp>
        <p:nvSpPr>
          <p:cNvPr id="3" name="Content Placeholder 2">
            <a:extLst>
              <a:ext uri="{FF2B5EF4-FFF2-40B4-BE49-F238E27FC236}">
                <a16:creationId xmlns:a16="http://schemas.microsoft.com/office/drawing/2014/main" id="{95C79102-8590-766F-4ADE-644BD4CDA788}"/>
              </a:ext>
            </a:extLst>
          </p:cNvPr>
          <p:cNvSpPr>
            <a:spLocks noGrp="1"/>
          </p:cNvSpPr>
          <p:nvPr>
            <p:ph idx="1"/>
          </p:nvPr>
        </p:nvSpPr>
        <p:spPr/>
        <p:txBody>
          <a:bodyPr/>
          <a:lstStyle/>
          <a:p>
            <a:pPr>
              <a:buFont typeface="Wingdings" panose="05000000000000000000" pitchFamily="2" charset="2"/>
              <a:buChar char="§"/>
            </a:pPr>
            <a:r>
              <a:rPr lang="en-US" dirty="0"/>
              <a:t> </a:t>
            </a:r>
            <a:r>
              <a:rPr lang="en-US" sz="2400" dirty="0">
                <a:latin typeface="Aptos" panose="020B0004020202020204" pitchFamily="34" charset="0"/>
              </a:rPr>
              <a:t>Items listed in Annex II are not subject to the Reciprocal Tax</a:t>
            </a:r>
          </a:p>
          <a:p>
            <a:pPr>
              <a:buFont typeface="Wingdings" panose="05000000000000000000" pitchFamily="2" charset="2"/>
              <a:buChar char="§"/>
            </a:pPr>
            <a:r>
              <a:rPr lang="en-US" sz="2400" dirty="0">
                <a:latin typeface="Aptos" panose="020B0004020202020204" pitchFamily="34" charset="0"/>
              </a:rPr>
              <a:t> Items are listed by HTS designation</a:t>
            </a:r>
          </a:p>
          <a:p>
            <a:pPr>
              <a:buFont typeface="Wingdings" panose="05000000000000000000" pitchFamily="2" charset="2"/>
              <a:buChar char="§"/>
            </a:pPr>
            <a:r>
              <a:rPr lang="en-US" sz="2400" dirty="0">
                <a:latin typeface="Aptos" panose="020B0004020202020204" pitchFamily="34" charset="0"/>
              </a:rPr>
              <a:t> Verify the correctness of your HTS numbers prior to the definite decision of exemption as HTS Classifications will be challenged to a higher degree forward,  represented by an escalation in liquidation enforcement under existing authorization by CBP.</a:t>
            </a:r>
          </a:p>
        </p:txBody>
      </p:sp>
    </p:spTree>
    <p:extLst>
      <p:ext uri="{BB962C8B-B14F-4D97-AF65-F5344CB8AC3E}">
        <p14:creationId xmlns:p14="http://schemas.microsoft.com/office/powerpoint/2010/main" val="1884172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DCBEC-710B-F897-ABF2-89EE99637D0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EDE3429-7776-9A7D-9353-C2A425DA8F9F}"/>
              </a:ext>
            </a:extLst>
          </p:cNvPr>
          <p:cNvSpPr txBox="1"/>
          <p:nvPr/>
        </p:nvSpPr>
        <p:spPr>
          <a:xfrm>
            <a:off x="914400" y="228599"/>
            <a:ext cx="9721515" cy="5632311"/>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The following goods as set forth in </a:t>
            </a:r>
            <a:r>
              <a:rPr lang="en-US" sz="1800" u="sng" dirty="0">
                <a:solidFill>
                  <a:srgbClr val="0000FF"/>
                </a:solidFill>
                <a:effectLst/>
                <a:latin typeface="Times New Roman" panose="02020603050405020304" pitchFamily="18" charset="0"/>
                <a:ea typeface="Times New Roman" panose="02020603050405020304" pitchFamily="18" charset="0"/>
                <a:hlinkClick r:id="rId2"/>
              </a:rPr>
              <a:t>Annex II</a:t>
            </a:r>
            <a:r>
              <a:rPr lang="en-US" sz="1800" dirty="0">
                <a:effectLst/>
                <a:latin typeface="Times New Roman" panose="02020603050405020304" pitchFamily="18" charset="0"/>
                <a:ea typeface="Times New Roman" panose="02020603050405020304" pitchFamily="18" charset="0"/>
              </a:rPr>
              <a:t> to this order, consistent with law, </a:t>
            </a:r>
            <a:r>
              <a:rPr lang="en-US" sz="1800" u="sng" dirty="0">
                <a:effectLst/>
                <a:highlight>
                  <a:srgbClr val="FFFF00"/>
                </a:highlight>
                <a:latin typeface="Times New Roman" panose="02020603050405020304" pitchFamily="18" charset="0"/>
                <a:ea typeface="Times New Roman" panose="02020603050405020304" pitchFamily="18" charset="0"/>
              </a:rPr>
              <a:t>shall not be subject to the ad valorem rates of duty under this order:</a:t>
            </a:r>
            <a:r>
              <a:rPr lang="en-US" sz="1800" u="sng" dirty="0">
                <a:effectLst/>
                <a:latin typeface="Times New Roman" panose="02020603050405020304" pitchFamily="18" charset="0"/>
                <a:ea typeface="Times New Roman" panose="02020603050405020304" pitchFamily="18" charset="0"/>
              </a:rPr>
              <a:t>  </a:t>
            </a:r>
          </a:p>
          <a:p>
            <a:pPr marL="400050" indent="-400050">
              <a:buAutoNum type="romanLcParenBoth"/>
            </a:pPr>
            <a:r>
              <a:rPr lang="en-US" sz="1800" dirty="0">
                <a:effectLst/>
                <a:latin typeface="Times New Roman" panose="02020603050405020304" pitchFamily="18" charset="0"/>
                <a:ea typeface="Times New Roman" panose="02020603050405020304" pitchFamily="18" charset="0"/>
              </a:rPr>
              <a:t>all articles that are encompassed by 50 U.S.C. 1702(b); </a:t>
            </a:r>
          </a:p>
          <a:p>
            <a:pPr marL="400050" indent="-400050">
              <a:buAutoNum type="romanLcParenBoth"/>
            </a:pPr>
            <a:r>
              <a:rPr lang="en-US" sz="1800" dirty="0">
                <a:effectLst/>
                <a:latin typeface="Times New Roman" panose="02020603050405020304" pitchFamily="18" charset="0"/>
                <a:ea typeface="Times New Roman" panose="02020603050405020304" pitchFamily="18" charset="0"/>
              </a:rPr>
              <a:t>(ii) all articles and derivatives of steel and aluminum subject to the duties imposed pursuant to section 232 of the Trade Expansion Act of 1962 and proclaimed in Proclamation 9704 of March 8, 2018 (Adjusting Imports of Aluminum Into the United States), as amended, Proclamation 9705 of March 8, 2018 (Adjusting Imports of Steel Into the United States), as amended, and Proclamation 9980 of January 24, 2020 (Adjusting Imports of Derivative Aluminum Articles and Derivative Steel Articles Into the United States), as amended, Proclamation 10895 of February 10, 2025 (Adjusting Imports of Aluminum Into the United States), and Proclamation 10896 of February 10, 2025 (Adjusting Imports of Steel into the United States); </a:t>
            </a:r>
          </a:p>
          <a:p>
            <a:r>
              <a:rPr lang="en-US" sz="1800" dirty="0">
                <a:effectLst/>
                <a:latin typeface="Times New Roman" panose="02020603050405020304" pitchFamily="18" charset="0"/>
                <a:ea typeface="Times New Roman" panose="02020603050405020304" pitchFamily="18" charset="0"/>
              </a:rPr>
              <a:t>(iii) all automobiles and automotive parts subject to the additional duties imposed pursuant to section 232 of the Trade Expansion Act of 1962, as amended, and proclaimed in Proclamation 10908 of March 26, 2025 (Adjusting Imports of Automobiles and Automobile Parts Into the United States); </a:t>
            </a:r>
          </a:p>
          <a:p>
            <a:r>
              <a:rPr lang="en-US" sz="1800" dirty="0">
                <a:effectLst/>
                <a:latin typeface="Times New Roman" panose="02020603050405020304" pitchFamily="18" charset="0"/>
                <a:ea typeface="Times New Roman" panose="02020603050405020304" pitchFamily="18" charset="0"/>
              </a:rPr>
              <a:t>(iv) other products enumerated in </a:t>
            </a:r>
            <a:r>
              <a:rPr lang="en-US" sz="1800" u="sng" dirty="0">
                <a:solidFill>
                  <a:srgbClr val="0000FF"/>
                </a:solidFill>
                <a:effectLst/>
                <a:latin typeface="Times New Roman" panose="02020603050405020304" pitchFamily="18" charset="0"/>
                <a:ea typeface="Times New Roman" panose="02020603050405020304" pitchFamily="18" charset="0"/>
                <a:hlinkClick r:id="rId2"/>
              </a:rPr>
              <a:t>Annex II</a:t>
            </a:r>
            <a:r>
              <a:rPr lang="en-US" sz="1800" dirty="0">
                <a:effectLst/>
                <a:latin typeface="Times New Roman" panose="02020603050405020304" pitchFamily="18" charset="0"/>
                <a:ea typeface="Times New Roman" panose="02020603050405020304" pitchFamily="18" charset="0"/>
              </a:rPr>
              <a:t> to this order, including copper, pharmaceuticals, semiconductors, lumber articles, certain critical minerals, and energy and energy products; </a:t>
            </a:r>
          </a:p>
          <a:p>
            <a:r>
              <a:rPr lang="en-US" sz="1800" dirty="0">
                <a:effectLst/>
                <a:latin typeface="Times New Roman" panose="02020603050405020304" pitchFamily="18" charset="0"/>
                <a:ea typeface="Times New Roman" panose="02020603050405020304" pitchFamily="18" charset="0"/>
              </a:rPr>
              <a:t>(v) all articles from a trading partner subject to the rates set forth in Column 2 of the Harmonized Tariff Schedule of the United States (HTSUS); and </a:t>
            </a:r>
          </a:p>
          <a:p>
            <a:r>
              <a:rPr lang="en-US" sz="1800" dirty="0">
                <a:effectLst/>
                <a:latin typeface="Times New Roman" panose="02020603050405020304" pitchFamily="18" charset="0"/>
                <a:ea typeface="Times New Roman" panose="02020603050405020304" pitchFamily="18" charset="0"/>
              </a:rPr>
              <a:t>(vi) all articles that may become subject to duties pursuant to future actions under section 232 of the Trade Expansion Act of 1962.</a:t>
            </a:r>
          </a:p>
        </p:txBody>
      </p:sp>
    </p:spTree>
    <p:extLst>
      <p:ext uri="{BB962C8B-B14F-4D97-AF65-F5344CB8AC3E}">
        <p14:creationId xmlns:p14="http://schemas.microsoft.com/office/powerpoint/2010/main" val="3149302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3A98D8A-A888-64A5-6C70-1232365F266F}"/>
              </a:ext>
            </a:extLst>
          </p:cNvPr>
          <p:cNvGraphicFramePr>
            <a:graphicFrameLocks noGrp="1"/>
          </p:cNvGraphicFramePr>
          <p:nvPr>
            <p:extLst>
              <p:ext uri="{D42A27DB-BD31-4B8C-83A1-F6EECF244321}">
                <p14:modId xmlns:p14="http://schemas.microsoft.com/office/powerpoint/2010/main" val="862714775"/>
              </p:ext>
            </p:extLst>
          </p:nvPr>
        </p:nvGraphicFramePr>
        <p:xfrm>
          <a:off x="1648326" y="0"/>
          <a:ext cx="8205537" cy="6413974"/>
        </p:xfrm>
        <a:graphic>
          <a:graphicData uri="http://schemas.openxmlformats.org/drawingml/2006/table">
            <a:tbl>
              <a:tblPr firstRow="1" firstCol="1" bandRow="1">
                <a:tableStyleId>{BC89EF96-8CEA-46FF-86C4-4CE0E7609802}</a:tableStyleId>
              </a:tblPr>
              <a:tblGrid>
                <a:gridCol w="1339213">
                  <a:extLst>
                    <a:ext uri="{9D8B030D-6E8A-4147-A177-3AD203B41FA5}">
                      <a16:colId xmlns:a16="http://schemas.microsoft.com/office/drawing/2014/main" val="298182955"/>
                    </a:ext>
                  </a:extLst>
                </a:gridCol>
                <a:gridCol w="6866324">
                  <a:extLst>
                    <a:ext uri="{9D8B030D-6E8A-4147-A177-3AD203B41FA5}">
                      <a16:colId xmlns:a16="http://schemas.microsoft.com/office/drawing/2014/main" val="3829304033"/>
                    </a:ext>
                  </a:extLst>
                </a:gridCol>
              </a:tblGrid>
              <a:tr h="177818">
                <a:tc>
                  <a:txBody>
                    <a:bodyPr/>
                    <a:lstStyle/>
                    <a:p>
                      <a:pPr marL="3175" marR="0">
                        <a:lnSpc>
                          <a:spcPct val="107000"/>
                        </a:lnSpc>
                        <a:buNone/>
                      </a:pPr>
                      <a:r>
                        <a:rPr lang="en-US" sz="1000" kern="100" dirty="0">
                          <a:effectLst/>
                        </a:rPr>
                        <a:t>HTSUS  </a:t>
                      </a:r>
                      <a:endParaRPr lang="en-US" sz="1000" kern="100" dirty="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tc>
                  <a:txBody>
                    <a:bodyPr/>
                    <a:lstStyle/>
                    <a:p>
                      <a:pPr marL="0" marR="0">
                        <a:lnSpc>
                          <a:spcPct val="107000"/>
                        </a:lnSpc>
                        <a:buNone/>
                      </a:pPr>
                      <a:r>
                        <a:rPr lang="en-US" sz="1000" kern="100" dirty="0">
                          <a:effectLst/>
                        </a:rPr>
                        <a:t>Description  Annex II Sample Reference</a:t>
                      </a:r>
                      <a:endParaRPr lang="en-US" sz="1000" kern="100" dirty="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extLst>
                  <a:ext uri="{0D108BD9-81ED-4DB2-BD59-A6C34878D82A}">
                    <a16:rowId xmlns:a16="http://schemas.microsoft.com/office/drawing/2014/main" val="3630015512"/>
                  </a:ext>
                </a:extLst>
              </a:tr>
              <a:tr h="153517">
                <a:tc>
                  <a:txBody>
                    <a:bodyPr/>
                    <a:lstStyle/>
                    <a:p>
                      <a:pPr marL="3175" marR="0">
                        <a:lnSpc>
                          <a:spcPct val="107000"/>
                        </a:lnSpc>
                        <a:buNone/>
                      </a:pPr>
                      <a:r>
                        <a:rPr lang="en-US" sz="1000" kern="100">
                          <a:effectLst/>
                        </a:rPr>
                        <a:t>29420050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tc>
                  <a:txBody>
                    <a:bodyPr/>
                    <a:lstStyle/>
                    <a:p>
                      <a:pPr marL="0" marR="0">
                        <a:lnSpc>
                          <a:spcPct val="107000"/>
                        </a:lnSpc>
                        <a:buNone/>
                      </a:pPr>
                      <a:r>
                        <a:rPr lang="en-US" sz="1000" kern="100" dirty="0">
                          <a:effectLst/>
                        </a:rPr>
                        <a:t>Nonaromatic organic compounds, nesoi </a:t>
                      </a:r>
                      <a:endParaRPr lang="en-US" sz="1000" kern="100" dirty="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extLst>
                  <a:ext uri="{0D108BD9-81ED-4DB2-BD59-A6C34878D82A}">
                    <a16:rowId xmlns:a16="http://schemas.microsoft.com/office/drawing/2014/main" val="402337377"/>
                  </a:ext>
                </a:extLst>
              </a:tr>
              <a:tr h="257878">
                <a:tc>
                  <a:txBody>
                    <a:bodyPr/>
                    <a:lstStyle/>
                    <a:p>
                      <a:pPr marL="3175" marR="0">
                        <a:lnSpc>
                          <a:spcPct val="107000"/>
                        </a:lnSpc>
                        <a:buNone/>
                      </a:pPr>
                      <a:r>
                        <a:rPr lang="en-US" sz="1000" kern="100">
                          <a:effectLst/>
                        </a:rPr>
                        <a:t>30012000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tc>
                  <a:txBody>
                    <a:bodyPr/>
                    <a:lstStyle/>
                    <a:p>
                      <a:pPr marL="0" marR="0">
                        <a:lnSpc>
                          <a:spcPct val="107000"/>
                        </a:lnSpc>
                        <a:buNone/>
                      </a:pPr>
                      <a:r>
                        <a:rPr lang="en-US" sz="1000" kern="100" dirty="0">
                          <a:effectLst/>
                        </a:rPr>
                        <a:t>Extracts of glands or other organs or of their secretions for organotherapeutic uses </a:t>
                      </a:r>
                      <a:endParaRPr lang="en-US" sz="1000" kern="100" dirty="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extLst>
                  <a:ext uri="{0D108BD9-81ED-4DB2-BD59-A6C34878D82A}">
                    <a16:rowId xmlns:a16="http://schemas.microsoft.com/office/drawing/2014/main" val="338762352"/>
                  </a:ext>
                </a:extLst>
              </a:tr>
              <a:tr h="222236">
                <a:tc>
                  <a:txBody>
                    <a:bodyPr/>
                    <a:lstStyle/>
                    <a:p>
                      <a:pPr marL="3175" marR="0">
                        <a:lnSpc>
                          <a:spcPct val="107000"/>
                        </a:lnSpc>
                        <a:buNone/>
                      </a:pPr>
                      <a:r>
                        <a:rPr lang="en-US" sz="1000" kern="100">
                          <a:effectLst/>
                        </a:rPr>
                        <a:t>30019001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nchor="b"/>
                </a:tc>
                <a:tc>
                  <a:txBody>
                    <a:bodyPr/>
                    <a:lstStyle/>
                    <a:p>
                      <a:pPr marL="0" marR="0">
                        <a:lnSpc>
                          <a:spcPct val="107000"/>
                        </a:lnSpc>
                        <a:buNone/>
                      </a:pPr>
                      <a:r>
                        <a:rPr lang="en-US" sz="1000" kern="100" dirty="0">
                          <a:effectLst/>
                        </a:rPr>
                        <a:t>Glands and other organs for organotherapeutic uses, dried, whether or not powdered </a:t>
                      </a:r>
                      <a:endParaRPr lang="en-US" sz="1000" kern="100" dirty="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extLst>
                  <a:ext uri="{0D108BD9-81ED-4DB2-BD59-A6C34878D82A}">
                    <a16:rowId xmlns:a16="http://schemas.microsoft.com/office/drawing/2014/main" val="2167980253"/>
                  </a:ext>
                </a:extLst>
              </a:tr>
              <a:tr h="153517">
                <a:tc>
                  <a:txBody>
                    <a:bodyPr/>
                    <a:lstStyle/>
                    <a:p>
                      <a:pPr marL="3175" marR="0">
                        <a:lnSpc>
                          <a:spcPct val="107000"/>
                        </a:lnSpc>
                        <a:buNone/>
                      </a:pPr>
                      <a:r>
                        <a:rPr lang="en-US" sz="1000" kern="100">
                          <a:effectLst/>
                        </a:rPr>
                        <a:t>30021200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tc>
                  <a:txBody>
                    <a:bodyPr/>
                    <a:lstStyle/>
                    <a:p>
                      <a:pPr marL="0" marR="0">
                        <a:lnSpc>
                          <a:spcPct val="107000"/>
                        </a:lnSpc>
                        <a:buNone/>
                      </a:pPr>
                      <a:r>
                        <a:rPr lang="en-US" sz="1000" kern="100">
                          <a:effectLst/>
                        </a:rPr>
                        <a:t>Antisera and other blood fractions including human blood and fetal bovine serum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extLst>
                  <a:ext uri="{0D108BD9-81ED-4DB2-BD59-A6C34878D82A}">
                    <a16:rowId xmlns:a16="http://schemas.microsoft.com/office/drawing/2014/main" val="1337692585"/>
                  </a:ext>
                </a:extLst>
              </a:tr>
              <a:tr h="292555">
                <a:tc>
                  <a:txBody>
                    <a:bodyPr/>
                    <a:lstStyle/>
                    <a:p>
                      <a:pPr marL="3175" marR="0">
                        <a:lnSpc>
                          <a:spcPct val="107000"/>
                        </a:lnSpc>
                        <a:buNone/>
                      </a:pPr>
                      <a:r>
                        <a:rPr lang="en-US" sz="1000" kern="100">
                          <a:effectLst/>
                        </a:rPr>
                        <a:t>30021300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nchor="b"/>
                </a:tc>
                <a:tc>
                  <a:txBody>
                    <a:bodyPr/>
                    <a:lstStyle/>
                    <a:p>
                      <a:pPr marL="0" marR="0">
                        <a:lnSpc>
                          <a:spcPct val="107000"/>
                        </a:lnSpc>
                        <a:buNone/>
                      </a:pPr>
                      <a:r>
                        <a:rPr lang="en-US" sz="1000" kern="100">
                          <a:effectLst/>
                        </a:rPr>
                        <a:t>Immunological products, unmixed, not put up in measured doses or in forms or packings for retail sale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extLst>
                  <a:ext uri="{0D108BD9-81ED-4DB2-BD59-A6C34878D82A}">
                    <a16:rowId xmlns:a16="http://schemas.microsoft.com/office/drawing/2014/main" val="646534881"/>
                  </a:ext>
                </a:extLst>
              </a:tr>
              <a:tr h="292555">
                <a:tc>
                  <a:txBody>
                    <a:bodyPr/>
                    <a:lstStyle/>
                    <a:p>
                      <a:pPr marL="3175" marR="0">
                        <a:lnSpc>
                          <a:spcPct val="107000"/>
                        </a:lnSpc>
                        <a:buNone/>
                      </a:pPr>
                      <a:r>
                        <a:rPr lang="en-US" sz="1000" kern="100">
                          <a:effectLst/>
                        </a:rPr>
                        <a:t>30021400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nchor="b"/>
                </a:tc>
                <a:tc>
                  <a:txBody>
                    <a:bodyPr/>
                    <a:lstStyle/>
                    <a:p>
                      <a:pPr marL="0" marR="0">
                        <a:lnSpc>
                          <a:spcPct val="107000"/>
                        </a:lnSpc>
                        <a:buNone/>
                      </a:pPr>
                      <a:r>
                        <a:rPr lang="en-US" sz="1000" kern="100">
                          <a:effectLst/>
                        </a:rPr>
                        <a:t>Immunological products, mixed, not put up in measured doses or in forms or packings for retail sale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extLst>
                  <a:ext uri="{0D108BD9-81ED-4DB2-BD59-A6C34878D82A}">
                    <a16:rowId xmlns:a16="http://schemas.microsoft.com/office/drawing/2014/main" val="402173129"/>
                  </a:ext>
                </a:extLst>
              </a:tr>
              <a:tr h="222236">
                <a:tc>
                  <a:txBody>
                    <a:bodyPr/>
                    <a:lstStyle/>
                    <a:p>
                      <a:pPr marL="3175" marR="0">
                        <a:lnSpc>
                          <a:spcPct val="107000"/>
                        </a:lnSpc>
                        <a:buNone/>
                      </a:pPr>
                      <a:r>
                        <a:rPr lang="en-US" sz="1000" kern="100">
                          <a:effectLst/>
                        </a:rPr>
                        <a:t>30021500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nchor="b"/>
                </a:tc>
                <a:tc>
                  <a:txBody>
                    <a:bodyPr/>
                    <a:lstStyle/>
                    <a:p>
                      <a:pPr marL="0" marR="0">
                        <a:lnSpc>
                          <a:spcPct val="107000"/>
                        </a:lnSpc>
                        <a:buNone/>
                      </a:pPr>
                      <a:r>
                        <a:rPr lang="en-US" sz="1000" kern="100">
                          <a:effectLst/>
                        </a:rPr>
                        <a:t>Immunological products, put up in measured doses or in forms or packings for retail sale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extLst>
                  <a:ext uri="{0D108BD9-81ED-4DB2-BD59-A6C34878D82A}">
                    <a16:rowId xmlns:a16="http://schemas.microsoft.com/office/drawing/2014/main" val="2999789772"/>
                  </a:ext>
                </a:extLst>
              </a:tr>
              <a:tr h="153517">
                <a:tc>
                  <a:txBody>
                    <a:bodyPr/>
                    <a:lstStyle/>
                    <a:p>
                      <a:pPr marL="3175" marR="0">
                        <a:lnSpc>
                          <a:spcPct val="107000"/>
                        </a:lnSpc>
                        <a:buNone/>
                      </a:pPr>
                      <a:r>
                        <a:rPr lang="en-US" sz="1000" kern="100">
                          <a:effectLst/>
                        </a:rPr>
                        <a:t>30024100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tc>
                  <a:txBody>
                    <a:bodyPr/>
                    <a:lstStyle/>
                    <a:p>
                      <a:pPr marL="0" marR="0">
                        <a:lnSpc>
                          <a:spcPct val="107000"/>
                        </a:lnSpc>
                        <a:buNone/>
                      </a:pPr>
                      <a:r>
                        <a:rPr lang="en-US" sz="1000" kern="100">
                          <a:effectLst/>
                        </a:rPr>
                        <a:t>Vaccines for human medicine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extLst>
                  <a:ext uri="{0D108BD9-81ED-4DB2-BD59-A6C34878D82A}">
                    <a16:rowId xmlns:a16="http://schemas.microsoft.com/office/drawing/2014/main" val="1361228115"/>
                  </a:ext>
                </a:extLst>
              </a:tr>
              <a:tr h="153517">
                <a:tc>
                  <a:txBody>
                    <a:bodyPr/>
                    <a:lstStyle/>
                    <a:p>
                      <a:pPr marL="3175" marR="0">
                        <a:lnSpc>
                          <a:spcPct val="107000"/>
                        </a:lnSpc>
                        <a:buNone/>
                      </a:pPr>
                      <a:r>
                        <a:rPr lang="en-US" sz="1000" kern="100">
                          <a:effectLst/>
                        </a:rPr>
                        <a:t>30024200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tc>
                  <a:txBody>
                    <a:bodyPr/>
                    <a:lstStyle/>
                    <a:p>
                      <a:pPr marL="0" marR="0">
                        <a:lnSpc>
                          <a:spcPct val="107000"/>
                        </a:lnSpc>
                        <a:buNone/>
                      </a:pPr>
                      <a:r>
                        <a:rPr lang="en-US" sz="1000" kern="100">
                          <a:effectLst/>
                        </a:rPr>
                        <a:t>Vaccines for veterinary medicine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extLst>
                  <a:ext uri="{0D108BD9-81ED-4DB2-BD59-A6C34878D82A}">
                    <a16:rowId xmlns:a16="http://schemas.microsoft.com/office/drawing/2014/main" val="1210035288"/>
                  </a:ext>
                </a:extLst>
              </a:tr>
              <a:tr h="153517">
                <a:tc>
                  <a:txBody>
                    <a:bodyPr/>
                    <a:lstStyle/>
                    <a:p>
                      <a:pPr marL="3175" marR="0">
                        <a:lnSpc>
                          <a:spcPct val="107000"/>
                        </a:lnSpc>
                        <a:buNone/>
                      </a:pPr>
                      <a:r>
                        <a:rPr lang="en-US" sz="1000" kern="100">
                          <a:effectLst/>
                        </a:rPr>
                        <a:t>30024900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tc>
                  <a:txBody>
                    <a:bodyPr/>
                    <a:lstStyle/>
                    <a:p>
                      <a:pPr marL="0" marR="0">
                        <a:lnSpc>
                          <a:spcPct val="107000"/>
                        </a:lnSpc>
                        <a:buNone/>
                      </a:pPr>
                      <a:r>
                        <a:rPr lang="en-US" sz="1000" kern="100">
                          <a:effectLst/>
                        </a:rPr>
                        <a:t>Toxins or cultures of micro-organisms (excluding yeasts)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extLst>
                  <a:ext uri="{0D108BD9-81ED-4DB2-BD59-A6C34878D82A}">
                    <a16:rowId xmlns:a16="http://schemas.microsoft.com/office/drawing/2014/main" val="2768997604"/>
                  </a:ext>
                </a:extLst>
              </a:tr>
              <a:tr h="153517">
                <a:tc>
                  <a:txBody>
                    <a:bodyPr/>
                    <a:lstStyle/>
                    <a:p>
                      <a:pPr marL="3175" marR="0">
                        <a:lnSpc>
                          <a:spcPct val="107000"/>
                        </a:lnSpc>
                        <a:buNone/>
                      </a:pPr>
                      <a:r>
                        <a:rPr lang="en-US" sz="1000" kern="100">
                          <a:effectLst/>
                        </a:rPr>
                        <a:t>30025100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tc>
                  <a:txBody>
                    <a:bodyPr/>
                    <a:lstStyle/>
                    <a:p>
                      <a:pPr marL="0" marR="0">
                        <a:lnSpc>
                          <a:spcPct val="107000"/>
                        </a:lnSpc>
                        <a:buNone/>
                      </a:pPr>
                      <a:r>
                        <a:rPr lang="en-US" sz="1000" kern="100">
                          <a:effectLst/>
                        </a:rPr>
                        <a:t>Cell therapy products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extLst>
                  <a:ext uri="{0D108BD9-81ED-4DB2-BD59-A6C34878D82A}">
                    <a16:rowId xmlns:a16="http://schemas.microsoft.com/office/drawing/2014/main" val="645035488"/>
                  </a:ext>
                </a:extLst>
              </a:tr>
              <a:tr h="153517">
                <a:tc>
                  <a:txBody>
                    <a:bodyPr/>
                    <a:lstStyle/>
                    <a:p>
                      <a:pPr marL="3175" marR="0">
                        <a:lnSpc>
                          <a:spcPct val="107000"/>
                        </a:lnSpc>
                        <a:buNone/>
                      </a:pPr>
                      <a:r>
                        <a:rPr lang="en-US" sz="1000" kern="100">
                          <a:effectLst/>
                        </a:rPr>
                        <a:t>30025900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tc>
                  <a:txBody>
                    <a:bodyPr/>
                    <a:lstStyle/>
                    <a:p>
                      <a:pPr marL="0" marR="0">
                        <a:lnSpc>
                          <a:spcPct val="107000"/>
                        </a:lnSpc>
                        <a:buNone/>
                      </a:pPr>
                      <a:r>
                        <a:rPr lang="en-US" sz="1000" kern="100">
                          <a:effectLst/>
                        </a:rPr>
                        <a:t>Other cell cultures, other than cell therapy products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extLst>
                  <a:ext uri="{0D108BD9-81ED-4DB2-BD59-A6C34878D82A}">
                    <a16:rowId xmlns:a16="http://schemas.microsoft.com/office/drawing/2014/main" val="2922168341"/>
                  </a:ext>
                </a:extLst>
              </a:tr>
              <a:tr h="153517">
                <a:tc>
                  <a:txBody>
                    <a:bodyPr/>
                    <a:lstStyle/>
                    <a:p>
                      <a:pPr marL="3175" marR="0">
                        <a:lnSpc>
                          <a:spcPct val="107000"/>
                        </a:lnSpc>
                        <a:buNone/>
                      </a:pPr>
                      <a:r>
                        <a:rPr lang="en-US" sz="1000" kern="100">
                          <a:effectLst/>
                        </a:rPr>
                        <a:t>30029010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tc>
                  <a:txBody>
                    <a:bodyPr/>
                    <a:lstStyle/>
                    <a:p>
                      <a:pPr marL="0" marR="0">
                        <a:lnSpc>
                          <a:spcPct val="107000"/>
                        </a:lnSpc>
                        <a:buNone/>
                      </a:pPr>
                      <a:r>
                        <a:rPr lang="en-US" sz="1000" kern="100">
                          <a:effectLst/>
                        </a:rPr>
                        <a:t>Ferments, excluding yeasts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extLst>
                  <a:ext uri="{0D108BD9-81ED-4DB2-BD59-A6C34878D82A}">
                    <a16:rowId xmlns:a16="http://schemas.microsoft.com/office/drawing/2014/main" val="4080920877"/>
                  </a:ext>
                </a:extLst>
              </a:tr>
              <a:tr h="312376">
                <a:tc>
                  <a:txBody>
                    <a:bodyPr/>
                    <a:lstStyle/>
                    <a:p>
                      <a:pPr marL="3175" marR="0">
                        <a:lnSpc>
                          <a:spcPct val="107000"/>
                        </a:lnSpc>
                        <a:buNone/>
                      </a:pPr>
                      <a:r>
                        <a:rPr lang="en-US" sz="1000" kern="100">
                          <a:effectLst/>
                        </a:rPr>
                        <a:t>30029052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nchor="b"/>
                </a:tc>
                <a:tc>
                  <a:txBody>
                    <a:bodyPr/>
                    <a:lstStyle/>
                    <a:p>
                      <a:pPr marL="0" marR="0">
                        <a:lnSpc>
                          <a:spcPct val="107000"/>
                        </a:lnSpc>
                        <a:buNone/>
                      </a:pPr>
                      <a:r>
                        <a:rPr lang="en-US" sz="1000" kern="100" dirty="0">
                          <a:effectLst/>
                        </a:rPr>
                        <a:t>Human blood; animal blood prepared for therapeutic, prophylactic, diagnostic uses; antisera; antiallergenic preparations nesoi &amp; like products </a:t>
                      </a:r>
                      <a:endParaRPr lang="en-US" sz="1000" kern="100" dirty="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extLst>
                  <a:ext uri="{0D108BD9-81ED-4DB2-BD59-A6C34878D82A}">
                    <a16:rowId xmlns:a16="http://schemas.microsoft.com/office/drawing/2014/main" val="740284666"/>
                  </a:ext>
                </a:extLst>
              </a:tr>
              <a:tr h="222236">
                <a:tc>
                  <a:txBody>
                    <a:bodyPr/>
                    <a:lstStyle/>
                    <a:p>
                      <a:pPr marL="3175" marR="0">
                        <a:lnSpc>
                          <a:spcPct val="107000"/>
                        </a:lnSpc>
                        <a:buNone/>
                      </a:pPr>
                      <a:r>
                        <a:rPr lang="en-US" sz="1000" kern="100">
                          <a:effectLst/>
                        </a:rPr>
                        <a:t>30031000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nchor="b"/>
                </a:tc>
                <a:tc>
                  <a:txBody>
                    <a:bodyPr/>
                    <a:lstStyle/>
                    <a:p>
                      <a:pPr marL="0" marR="0" algn="just">
                        <a:lnSpc>
                          <a:spcPct val="107000"/>
                        </a:lnSpc>
                        <a:buNone/>
                      </a:pPr>
                      <a:r>
                        <a:rPr lang="en-US" sz="1000" kern="100">
                          <a:effectLst/>
                        </a:rPr>
                        <a:t>Medicaments, cont. penicillins or streptomycins, not dosage form and not packed for retail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extLst>
                  <a:ext uri="{0D108BD9-81ED-4DB2-BD59-A6C34878D82A}">
                    <a16:rowId xmlns:a16="http://schemas.microsoft.com/office/drawing/2014/main" val="2706890665"/>
                  </a:ext>
                </a:extLst>
              </a:tr>
              <a:tr h="222236">
                <a:tc>
                  <a:txBody>
                    <a:bodyPr/>
                    <a:lstStyle/>
                    <a:p>
                      <a:pPr marL="3175" marR="0">
                        <a:lnSpc>
                          <a:spcPct val="107000"/>
                        </a:lnSpc>
                        <a:buNone/>
                      </a:pPr>
                      <a:r>
                        <a:rPr lang="en-US" sz="1000" kern="100">
                          <a:effectLst/>
                        </a:rPr>
                        <a:t>30032000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nchor="b"/>
                </a:tc>
                <a:tc>
                  <a:txBody>
                    <a:bodyPr/>
                    <a:lstStyle/>
                    <a:p>
                      <a:pPr marL="0" marR="0" algn="just">
                        <a:lnSpc>
                          <a:spcPct val="107000"/>
                        </a:lnSpc>
                        <a:buNone/>
                      </a:pPr>
                      <a:r>
                        <a:rPr lang="en-US" sz="1000" kern="100" dirty="0">
                          <a:effectLst/>
                        </a:rPr>
                        <a:t>Medicaments containing antibiotics, nesoi, not dosage form and not packaged for retail </a:t>
                      </a:r>
                      <a:endParaRPr lang="en-US" sz="1000" kern="100" dirty="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extLst>
                  <a:ext uri="{0D108BD9-81ED-4DB2-BD59-A6C34878D82A}">
                    <a16:rowId xmlns:a16="http://schemas.microsoft.com/office/drawing/2014/main" val="495396621"/>
                  </a:ext>
                </a:extLst>
              </a:tr>
              <a:tr h="292555">
                <a:tc>
                  <a:txBody>
                    <a:bodyPr/>
                    <a:lstStyle/>
                    <a:p>
                      <a:pPr marL="3175" marR="0">
                        <a:lnSpc>
                          <a:spcPct val="107000"/>
                        </a:lnSpc>
                        <a:buNone/>
                      </a:pPr>
                      <a:r>
                        <a:rPr lang="en-US" sz="1000" kern="100">
                          <a:effectLst/>
                        </a:rPr>
                        <a:t>30033910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nchor="b"/>
                </a:tc>
                <a:tc>
                  <a:txBody>
                    <a:bodyPr/>
                    <a:lstStyle/>
                    <a:p>
                      <a:pPr marL="0" marR="0">
                        <a:lnSpc>
                          <a:spcPct val="107000"/>
                        </a:lnSpc>
                        <a:buNone/>
                      </a:pPr>
                      <a:r>
                        <a:rPr lang="en-US" sz="1000" kern="100">
                          <a:effectLst/>
                        </a:rPr>
                        <a:t>Medicaments containing artificial mixtures of natural hormones, but not antibiotics, not dosage form and not packed for retail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extLst>
                  <a:ext uri="{0D108BD9-81ED-4DB2-BD59-A6C34878D82A}">
                    <a16:rowId xmlns:a16="http://schemas.microsoft.com/office/drawing/2014/main" val="729662587"/>
                  </a:ext>
                </a:extLst>
              </a:tr>
              <a:tr h="292555">
                <a:tc>
                  <a:txBody>
                    <a:bodyPr/>
                    <a:lstStyle/>
                    <a:p>
                      <a:pPr marL="3175" marR="0">
                        <a:lnSpc>
                          <a:spcPct val="107000"/>
                        </a:lnSpc>
                        <a:buNone/>
                      </a:pPr>
                      <a:r>
                        <a:rPr lang="en-US" sz="1000" kern="100">
                          <a:effectLst/>
                        </a:rPr>
                        <a:t>30033950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nchor="b"/>
                </a:tc>
                <a:tc>
                  <a:txBody>
                    <a:bodyPr/>
                    <a:lstStyle/>
                    <a:p>
                      <a:pPr marL="0" marR="0">
                        <a:lnSpc>
                          <a:spcPct val="107000"/>
                        </a:lnSpc>
                        <a:buNone/>
                      </a:pPr>
                      <a:r>
                        <a:rPr lang="en-US" sz="1000" kern="100" dirty="0">
                          <a:effectLst/>
                        </a:rPr>
                        <a:t>Medicaments containing products of heading 2937, nesoi, but not antibiotics, not dosage form and not packed for retail </a:t>
                      </a:r>
                      <a:endParaRPr lang="en-US" sz="1000" kern="100" dirty="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extLst>
                  <a:ext uri="{0D108BD9-81ED-4DB2-BD59-A6C34878D82A}">
                    <a16:rowId xmlns:a16="http://schemas.microsoft.com/office/drawing/2014/main" val="2071608201"/>
                  </a:ext>
                </a:extLst>
              </a:tr>
              <a:tr h="222236">
                <a:tc>
                  <a:txBody>
                    <a:bodyPr/>
                    <a:lstStyle/>
                    <a:p>
                      <a:pPr marL="3175" marR="0">
                        <a:lnSpc>
                          <a:spcPct val="107000"/>
                        </a:lnSpc>
                        <a:buNone/>
                      </a:pPr>
                      <a:r>
                        <a:rPr lang="en-US" sz="1000" kern="100">
                          <a:effectLst/>
                        </a:rPr>
                        <a:t>30034100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nchor="b"/>
                </a:tc>
                <a:tc>
                  <a:txBody>
                    <a:bodyPr/>
                    <a:lstStyle/>
                    <a:p>
                      <a:pPr marL="0" marR="0" algn="just">
                        <a:lnSpc>
                          <a:spcPct val="107000"/>
                        </a:lnSpc>
                        <a:buNone/>
                      </a:pPr>
                      <a:r>
                        <a:rPr lang="en-US" sz="1000" kern="100">
                          <a:effectLst/>
                        </a:rPr>
                        <a:t>Medicaments containing ephedrine or its salts, not dosage form and not packed for retail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extLst>
                  <a:ext uri="{0D108BD9-81ED-4DB2-BD59-A6C34878D82A}">
                    <a16:rowId xmlns:a16="http://schemas.microsoft.com/office/drawing/2014/main" val="4235025597"/>
                  </a:ext>
                </a:extLst>
              </a:tr>
              <a:tr h="292555">
                <a:tc>
                  <a:txBody>
                    <a:bodyPr/>
                    <a:lstStyle/>
                    <a:p>
                      <a:pPr marL="3175" marR="0">
                        <a:lnSpc>
                          <a:spcPct val="107000"/>
                        </a:lnSpc>
                        <a:buNone/>
                      </a:pPr>
                      <a:r>
                        <a:rPr lang="en-US" sz="1000" kern="100">
                          <a:effectLst/>
                        </a:rPr>
                        <a:t>30034200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nchor="b"/>
                </a:tc>
                <a:tc>
                  <a:txBody>
                    <a:bodyPr/>
                    <a:lstStyle/>
                    <a:p>
                      <a:pPr marL="0" marR="10160">
                        <a:lnSpc>
                          <a:spcPct val="107000"/>
                        </a:lnSpc>
                        <a:buNone/>
                      </a:pPr>
                      <a:r>
                        <a:rPr lang="en-US" sz="1000" kern="100">
                          <a:effectLst/>
                        </a:rPr>
                        <a:t>Medicaments containing pseudoephedrine (INN) or its salts, not dosage form and not packed for retail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extLst>
                  <a:ext uri="{0D108BD9-81ED-4DB2-BD59-A6C34878D82A}">
                    <a16:rowId xmlns:a16="http://schemas.microsoft.com/office/drawing/2014/main" val="443941504"/>
                  </a:ext>
                </a:extLst>
              </a:tr>
              <a:tr h="292555">
                <a:tc>
                  <a:txBody>
                    <a:bodyPr/>
                    <a:lstStyle/>
                    <a:p>
                      <a:pPr marL="3175" marR="0">
                        <a:lnSpc>
                          <a:spcPct val="107000"/>
                        </a:lnSpc>
                        <a:buNone/>
                      </a:pPr>
                      <a:r>
                        <a:rPr lang="en-US" sz="1000" kern="100">
                          <a:effectLst/>
                        </a:rPr>
                        <a:t>30034900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nchor="b"/>
                </a:tc>
                <a:tc>
                  <a:txBody>
                    <a:bodyPr/>
                    <a:lstStyle/>
                    <a:p>
                      <a:pPr marL="0" marR="0">
                        <a:lnSpc>
                          <a:spcPct val="107000"/>
                        </a:lnSpc>
                        <a:buNone/>
                      </a:pPr>
                      <a:r>
                        <a:rPr lang="en-US" sz="1000" kern="100" dirty="0">
                          <a:effectLst/>
                        </a:rPr>
                        <a:t>Other medicaments containing alkaloids or derivatives thereof, nesoi, not dosage form and not packed for retail </a:t>
                      </a:r>
                      <a:endParaRPr lang="en-US" sz="1000" kern="100" dirty="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extLst>
                  <a:ext uri="{0D108BD9-81ED-4DB2-BD59-A6C34878D82A}">
                    <a16:rowId xmlns:a16="http://schemas.microsoft.com/office/drawing/2014/main" val="2594671914"/>
                  </a:ext>
                </a:extLst>
              </a:tr>
              <a:tr h="312376">
                <a:tc>
                  <a:txBody>
                    <a:bodyPr/>
                    <a:lstStyle/>
                    <a:p>
                      <a:pPr marL="3175" marR="0">
                        <a:lnSpc>
                          <a:spcPct val="107000"/>
                        </a:lnSpc>
                        <a:buNone/>
                      </a:pPr>
                      <a:r>
                        <a:rPr lang="en-US" sz="1000" kern="100">
                          <a:effectLst/>
                        </a:rPr>
                        <a:t>30039001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nchor="b"/>
                </a:tc>
                <a:tc>
                  <a:txBody>
                    <a:bodyPr/>
                    <a:lstStyle/>
                    <a:p>
                      <a:pPr marL="0" marR="0">
                        <a:lnSpc>
                          <a:spcPct val="107000"/>
                        </a:lnSpc>
                        <a:buNone/>
                      </a:pPr>
                      <a:r>
                        <a:rPr lang="en-US" sz="1000" kern="100">
                          <a:effectLst/>
                        </a:rPr>
                        <a:t>Other medicaments excl goods of heading 3002, 3005, 3006 consist of two or more consituents mixed together, not dosage form and not packed for retail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extLst>
                  <a:ext uri="{0D108BD9-81ED-4DB2-BD59-A6C34878D82A}">
                    <a16:rowId xmlns:a16="http://schemas.microsoft.com/office/drawing/2014/main" val="3680707860"/>
                  </a:ext>
                </a:extLst>
              </a:tr>
              <a:tr h="153517">
                <a:tc>
                  <a:txBody>
                    <a:bodyPr/>
                    <a:lstStyle/>
                    <a:p>
                      <a:pPr marL="3175" marR="0">
                        <a:lnSpc>
                          <a:spcPct val="107000"/>
                        </a:lnSpc>
                        <a:buNone/>
                      </a:pPr>
                      <a:r>
                        <a:rPr lang="en-US" sz="1000" kern="100">
                          <a:effectLst/>
                        </a:rPr>
                        <a:t>30041010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tc>
                  <a:txBody>
                    <a:bodyPr/>
                    <a:lstStyle/>
                    <a:p>
                      <a:pPr marL="0" marR="0">
                        <a:lnSpc>
                          <a:spcPct val="107000"/>
                        </a:lnSpc>
                        <a:buNone/>
                      </a:pPr>
                      <a:r>
                        <a:rPr lang="en-US" sz="1000" kern="100">
                          <a:effectLst/>
                        </a:rPr>
                        <a:t>Medicaments containing penicillin G salts, in dosage form and packed for retail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extLst>
                  <a:ext uri="{0D108BD9-81ED-4DB2-BD59-A6C34878D82A}">
                    <a16:rowId xmlns:a16="http://schemas.microsoft.com/office/drawing/2014/main" val="2833611153"/>
                  </a:ext>
                </a:extLst>
              </a:tr>
              <a:tr h="222236">
                <a:tc>
                  <a:txBody>
                    <a:bodyPr/>
                    <a:lstStyle/>
                    <a:p>
                      <a:pPr marL="3175" marR="0">
                        <a:lnSpc>
                          <a:spcPct val="107000"/>
                        </a:lnSpc>
                        <a:buNone/>
                      </a:pPr>
                      <a:r>
                        <a:rPr lang="en-US" sz="1000" kern="100">
                          <a:effectLst/>
                        </a:rPr>
                        <a:t>30041050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nchor="b"/>
                </a:tc>
                <a:tc>
                  <a:txBody>
                    <a:bodyPr/>
                    <a:lstStyle/>
                    <a:p>
                      <a:pPr marL="0" marR="0" algn="just">
                        <a:lnSpc>
                          <a:spcPct val="107000"/>
                        </a:lnSpc>
                        <a:buNone/>
                      </a:pPr>
                      <a:r>
                        <a:rPr lang="en-US" sz="1000" kern="100" dirty="0">
                          <a:effectLst/>
                        </a:rPr>
                        <a:t>Medicaments cont. </a:t>
                      </a:r>
                      <a:r>
                        <a:rPr lang="en-US" sz="1000" kern="100" dirty="0" err="1">
                          <a:effectLst/>
                        </a:rPr>
                        <a:t>penicillins</a:t>
                      </a:r>
                      <a:r>
                        <a:rPr lang="en-US" sz="1000" kern="100" dirty="0">
                          <a:effectLst/>
                        </a:rPr>
                        <a:t> or </a:t>
                      </a:r>
                      <a:r>
                        <a:rPr lang="en-US" sz="1000" kern="100" dirty="0" err="1">
                          <a:effectLst/>
                        </a:rPr>
                        <a:t>streptomycins</a:t>
                      </a:r>
                      <a:r>
                        <a:rPr lang="en-US" sz="1000" kern="100" dirty="0">
                          <a:effectLst/>
                        </a:rPr>
                        <a:t>, nesoi, in dosage form or packed for retail </a:t>
                      </a:r>
                      <a:endParaRPr lang="en-US" sz="1000" kern="100" dirty="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extLst>
                  <a:ext uri="{0D108BD9-81ED-4DB2-BD59-A6C34878D82A}">
                    <a16:rowId xmlns:a16="http://schemas.microsoft.com/office/drawing/2014/main" val="2284107164"/>
                  </a:ext>
                </a:extLst>
              </a:tr>
              <a:tr h="153517">
                <a:tc>
                  <a:txBody>
                    <a:bodyPr/>
                    <a:lstStyle/>
                    <a:p>
                      <a:pPr marL="3175" marR="0">
                        <a:lnSpc>
                          <a:spcPct val="107000"/>
                        </a:lnSpc>
                        <a:buNone/>
                      </a:pPr>
                      <a:r>
                        <a:rPr lang="en-US" sz="1000" kern="100">
                          <a:effectLst/>
                        </a:rPr>
                        <a:t>30042000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tc>
                  <a:txBody>
                    <a:bodyPr/>
                    <a:lstStyle/>
                    <a:p>
                      <a:pPr marL="0" marR="0">
                        <a:lnSpc>
                          <a:spcPct val="107000"/>
                        </a:lnSpc>
                        <a:buNone/>
                      </a:pPr>
                      <a:r>
                        <a:rPr lang="en-US" sz="1000" kern="100" dirty="0">
                          <a:effectLst/>
                        </a:rPr>
                        <a:t>Medicaments containing antibiotics, nesoi, in dosage form or packed for retail </a:t>
                      </a:r>
                      <a:endParaRPr lang="en-US" sz="1000" kern="100" dirty="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extLst>
                  <a:ext uri="{0D108BD9-81ED-4DB2-BD59-A6C34878D82A}">
                    <a16:rowId xmlns:a16="http://schemas.microsoft.com/office/drawing/2014/main" val="1507568899"/>
                  </a:ext>
                </a:extLst>
              </a:tr>
              <a:tr h="153517">
                <a:tc>
                  <a:txBody>
                    <a:bodyPr/>
                    <a:lstStyle/>
                    <a:p>
                      <a:pPr marL="3175" marR="0">
                        <a:lnSpc>
                          <a:spcPct val="107000"/>
                        </a:lnSpc>
                        <a:buNone/>
                      </a:pPr>
                      <a:r>
                        <a:rPr lang="en-US" sz="1000" kern="100">
                          <a:effectLst/>
                        </a:rPr>
                        <a:t>30043100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tc>
                  <a:txBody>
                    <a:bodyPr/>
                    <a:lstStyle/>
                    <a:p>
                      <a:pPr marL="0" marR="0">
                        <a:lnSpc>
                          <a:spcPct val="107000"/>
                        </a:lnSpc>
                        <a:buNone/>
                      </a:pPr>
                      <a:r>
                        <a:rPr lang="en-US" sz="1000" kern="100">
                          <a:effectLst/>
                        </a:rPr>
                        <a:t>Medicaments containing insulin, in dosage form or packed for retail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extLst>
                  <a:ext uri="{0D108BD9-81ED-4DB2-BD59-A6C34878D82A}">
                    <a16:rowId xmlns:a16="http://schemas.microsoft.com/office/drawing/2014/main" val="780707574"/>
                  </a:ext>
                </a:extLst>
              </a:tr>
              <a:tr h="222236">
                <a:tc>
                  <a:txBody>
                    <a:bodyPr/>
                    <a:lstStyle/>
                    <a:p>
                      <a:pPr marL="3175" marR="0">
                        <a:lnSpc>
                          <a:spcPct val="107000"/>
                        </a:lnSpc>
                        <a:buNone/>
                      </a:pPr>
                      <a:r>
                        <a:rPr lang="en-US" sz="1000" kern="100">
                          <a:effectLst/>
                        </a:rPr>
                        <a:t>30043200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nchor="b"/>
                </a:tc>
                <a:tc>
                  <a:txBody>
                    <a:bodyPr/>
                    <a:lstStyle/>
                    <a:p>
                      <a:pPr marL="0" marR="0" algn="just">
                        <a:lnSpc>
                          <a:spcPct val="107000"/>
                        </a:lnSpc>
                        <a:buNone/>
                      </a:pPr>
                      <a:r>
                        <a:rPr lang="en-US" sz="1000" kern="100">
                          <a:effectLst/>
                        </a:rPr>
                        <a:t>Medicaments, containing adrenal cortical hormones, in dosage form or packed for retail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extLst>
                  <a:ext uri="{0D108BD9-81ED-4DB2-BD59-A6C34878D82A}">
                    <a16:rowId xmlns:a16="http://schemas.microsoft.com/office/drawing/2014/main" val="3813352556"/>
                  </a:ext>
                </a:extLst>
              </a:tr>
              <a:tr h="292555">
                <a:tc>
                  <a:txBody>
                    <a:bodyPr/>
                    <a:lstStyle/>
                    <a:p>
                      <a:pPr marL="3175" marR="0">
                        <a:lnSpc>
                          <a:spcPct val="107000"/>
                        </a:lnSpc>
                        <a:buNone/>
                      </a:pPr>
                      <a:r>
                        <a:rPr lang="en-US" sz="1000" kern="100">
                          <a:effectLst/>
                        </a:rPr>
                        <a:t>30043900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nchor="b"/>
                </a:tc>
                <a:tc>
                  <a:txBody>
                    <a:bodyPr/>
                    <a:lstStyle/>
                    <a:p>
                      <a:pPr marL="0" marR="0">
                        <a:lnSpc>
                          <a:spcPct val="107000"/>
                        </a:lnSpc>
                        <a:buNone/>
                      </a:pPr>
                      <a:r>
                        <a:rPr lang="en-US" sz="1000" kern="100" dirty="0">
                          <a:effectLst/>
                        </a:rPr>
                        <a:t>Medicaments, containing products of heading 2937 nesoi, in dosage form or packed for retail </a:t>
                      </a:r>
                      <a:endParaRPr lang="en-US" sz="1000" kern="100" dirty="0">
                        <a:solidFill>
                          <a:srgbClr val="000000"/>
                        </a:solidFill>
                        <a:effectLst/>
                        <a:latin typeface="Times New Roman" panose="02020603050405020304" pitchFamily="18" charset="0"/>
                        <a:ea typeface="Times New Roman" panose="02020603050405020304" pitchFamily="18" charset="0"/>
                      </a:endParaRPr>
                    </a:p>
                  </a:txBody>
                  <a:tcPr marL="30399" marR="18068" marT="1721" marB="860"/>
                </a:tc>
                <a:extLst>
                  <a:ext uri="{0D108BD9-81ED-4DB2-BD59-A6C34878D82A}">
                    <a16:rowId xmlns:a16="http://schemas.microsoft.com/office/drawing/2014/main" val="3313334674"/>
                  </a:ext>
                </a:extLst>
              </a:tr>
            </a:tbl>
          </a:graphicData>
        </a:graphic>
      </p:graphicFrame>
    </p:spTree>
    <p:extLst>
      <p:ext uri="{BB962C8B-B14F-4D97-AF65-F5344CB8AC3E}">
        <p14:creationId xmlns:p14="http://schemas.microsoft.com/office/powerpoint/2010/main" val="2044501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6D3040-F608-3FC6-8F85-AEFF083F7288}"/>
              </a:ext>
            </a:extLst>
          </p:cNvPr>
          <p:cNvGraphicFramePr>
            <a:graphicFrameLocks noGrp="1"/>
          </p:cNvGraphicFramePr>
          <p:nvPr>
            <p:extLst>
              <p:ext uri="{D42A27DB-BD31-4B8C-83A1-F6EECF244321}">
                <p14:modId xmlns:p14="http://schemas.microsoft.com/office/powerpoint/2010/main" val="2472369314"/>
              </p:ext>
            </p:extLst>
          </p:nvPr>
        </p:nvGraphicFramePr>
        <p:xfrm>
          <a:off x="2382253" y="288758"/>
          <a:ext cx="7591926" cy="5637855"/>
        </p:xfrm>
        <a:graphic>
          <a:graphicData uri="http://schemas.openxmlformats.org/drawingml/2006/table">
            <a:tbl>
              <a:tblPr firstRow="1" firstCol="1" bandRow="1">
                <a:tableStyleId>{BC89EF96-8CEA-46FF-86C4-4CE0E7609802}</a:tableStyleId>
              </a:tblPr>
              <a:tblGrid>
                <a:gridCol w="1239067">
                  <a:extLst>
                    <a:ext uri="{9D8B030D-6E8A-4147-A177-3AD203B41FA5}">
                      <a16:colId xmlns:a16="http://schemas.microsoft.com/office/drawing/2014/main" val="3866829034"/>
                    </a:ext>
                  </a:extLst>
                </a:gridCol>
                <a:gridCol w="6352859">
                  <a:extLst>
                    <a:ext uri="{9D8B030D-6E8A-4147-A177-3AD203B41FA5}">
                      <a16:colId xmlns:a16="http://schemas.microsoft.com/office/drawing/2014/main" val="3079619239"/>
                    </a:ext>
                  </a:extLst>
                </a:gridCol>
              </a:tblGrid>
              <a:tr h="262800">
                <a:tc>
                  <a:txBody>
                    <a:bodyPr/>
                    <a:lstStyle/>
                    <a:p>
                      <a:pPr marL="3175" marR="0">
                        <a:lnSpc>
                          <a:spcPct val="107000"/>
                        </a:lnSpc>
                        <a:buNone/>
                      </a:pPr>
                      <a:r>
                        <a:rPr lang="en-US" sz="1000" kern="100">
                          <a:effectLst/>
                        </a:rPr>
                        <a:t>HTSUS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tc>
                  <a:txBody>
                    <a:bodyPr/>
                    <a:lstStyle/>
                    <a:p>
                      <a:pPr marL="0" marR="0">
                        <a:lnSpc>
                          <a:spcPct val="107000"/>
                        </a:lnSpc>
                        <a:buNone/>
                      </a:pPr>
                      <a:r>
                        <a:rPr lang="en-US" sz="1000" kern="100" dirty="0">
                          <a:effectLst/>
                        </a:rPr>
                        <a:t>Description   Annex II Exemptions Sample Page</a:t>
                      </a:r>
                      <a:endParaRPr lang="en-US" sz="1000" kern="100" dirty="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extLst>
                  <a:ext uri="{0D108BD9-81ED-4DB2-BD59-A6C34878D82A}">
                    <a16:rowId xmlns:a16="http://schemas.microsoft.com/office/drawing/2014/main" val="943448034"/>
                  </a:ext>
                </a:extLst>
              </a:tr>
              <a:tr h="329255">
                <a:tc>
                  <a:txBody>
                    <a:bodyPr/>
                    <a:lstStyle/>
                    <a:p>
                      <a:pPr marL="3175" marR="0">
                        <a:lnSpc>
                          <a:spcPct val="107000"/>
                        </a:lnSpc>
                        <a:buNone/>
                      </a:pPr>
                      <a:r>
                        <a:rPr lang="en-US" sz="1000" kern="100">
                          <a:effectLst/>
                        </a:rPr>
                        <a:t>49011000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nchor="b"/>
                </a:tc>
                <a:tc>
                  <a:txBody>
                    <a:bodyPr/>
                    <a:lstStyle/>
                    <a:p>
                      <a:pPr marL="0" marR="0">
                        <a:lnSpc>
                          <a:spcPct val="107000"/>
                        </a:lnSpc>
                        <a:buNone/>
                      </a:pPr>
                      <a:r>
                        <a:rPr lang="en-US" sz="1000" kern="100">
                          <a:effectLst/>
                        </a:rPr>
                        <a:t>Printed books, brochures, leaflets and similar printed matter in single sheets, whether or not folded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extLst>
                  <a:ext uri="{0D108BD9-81ED-4DB2-BD59-A6C34878D82A}">
                    <a16:rowId xmlns:a16="http://schemas.microsoft.com/office/drawing/2014/main" val="2917808397"/>
                  </a:ext>
                </a:extLst>
              </a:tr>
              <a:tr h="178890">
                <a:tc>
                  <a:txBody>
                    <a:bodyPr/>
                    <a:lstStyle/>
                    <a:p>
                      <a:pPr marL="3175" marR="0">
                        <a:lnSpc>
                          <a:spcPct val="107000"/>
                        </a:lnSpc>
                        <a:buNone/>
                      </a:pPr>
                      <a:r>
                        <a:rPr lang="en-US" sz="1000" kern="100">
                          <a:effectLst/>
                        </a:rPr>
                        <a:t>49019100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tc>
                  <a:txBody>
                    <a:bodyPr/>
                    <a:lstStyle/>
                    <a:p>
                      <a:pPr marL="0" marR="0">
                        <a:lnSpc>
                          <a:spcPct val="107000"/>
                        </a:lnSpc>
                        <a:buNone/>
                      </a:pPr>
                      <a:r>
                        <a:rPr lang="en-US" sz="1000" kern="100">
                          <a:effectLst/>
                        </a:rPr>
                        <a:t>Printed dictionaries and encyclopedias and serial installments thereof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extLst>
                  <a:ext uri="{0D108BD9-81ED-4DB2-BD59-A6C34878D82A}">
                    <a16:rowId xmlns:a16="http://schemas.microsoft.com/office/drawing/2014/main" val="1607490538"/>
                  </a:ext>
                </a:extLst>
              </a:tr>
              <a:tr h="329255">
                <a:tc>
                  <a:txBody>
                    <a:bodyPr/>
                    <a:lstStyle/>
                    <a:p>
                      <a:pPr marL="3175" marR="0">
                        <a:lnSpc>
                          <a:spcPct val="107000"/>
                        </a:lnSpc>
                        <a:buNone/>
                      </a:pPr>
                      <a:r>
                        <a:rPr lang="en-US" sz="1000" kern="100">
                          <a:effectLst/>
                        </a:rPr>
                        <a:t>49019900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nchor="b"/>
                </a:tc>
                <a:tc>
                  <a:txBody>
                    <a:bodyPr/>
                    <a:lstStyle/>
                    <a:p>
                      <a:pPr marL="0" marR="0">
                        <a:lnSpc>
                          <a:spcPct val="107000"/>
                        </a:lnSpc>
                        <a:buNone/>
                      </a:pPr>
                      <a:r>
                        <a:rPr lang="en-US" sz="1000" kern="100">
                          <a:effectLst/>
                        </a:rPr>
                        <a:t>Printed books, brochures, leaflets and similar printed matter, other than in single sheets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extLst>
                  <a:ext uri="{0D108BD9-81ED-4DB2-BD59-A6C34878D82A}">
                    <a16:rowId xmlns:a16="http://schemas.microsoft.com/office/drawing/2014/main" val="3886291942"/>
                  </a:ext>
                </a:extLst>
              </a:tr>
              <a:tr h="181804">
                <a:tc>
                  <a:txBody>
                    <a:bodyPr/>
                    <a:lstStyle/>
                    <a:p>
                      <a:pPr marL="3175" marR="0">
                        <a:lnSpc>
                          <a:spcPct val="107000"/>
                        </a:lnSpc>
                        <a:buNone/>
                      </a:pPr>
                      <a:r>
                        <a:rPr lang="en-US" sz="1000" kern="100">
                          <a:effectLst/>
                        </a:rPr>
                        <a:t>49021000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tc>
                  <a:txBody>
                    <a:bodyPr/>
                    <a:lstStyle/>
                    <a:p>
                      <a:pPr marL="0" marR="0">
                        <a:lnSpc>
                          <a:spcPct val="107000"/>
                        </a:lnSpc>
                        <a:buNone/>
                      </a:pPr>
                      <a:r>
                        <a:rPr lang="en-US" sz="1000" kern="100">
                          <a:effectLst/>
                        </a:rPr>
                        <a:t>Newspapers, journals and periodicals, appearing at least four times a week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extLst>
                  <a:ext uri="{0D108BD9-81ED-4DB2-BD59-A6C34878D82A}">
                    <a16:rowId xmlns:a16="http://schemas.microsoft.com/office/drawing/2014/main" val="2630425799"/>
                  </a:ext>
                </a:extLst>
              </a:tr>
              <a:tr h="178890">
                <a:tc>
                  <a:txBody>
                    <a:bodyPr/>
                    <a:lstStyle/>
                    <a:p>
                      <a:pPr marL="3175" marR="0">
                        <a:lnSpc>
                          <a:spcPct val="107000"/>
                        </a:lnSpc>
                        <a:buNone/>
                      </a:pPr>
                      <a:r>
                        <a:rPr lang="en-US" sz="1000" kern="100">
                          <a:effectLst/>
                        </a:rPr>
                        <a:t>49029010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tc>
                  <a:txBody>
                    <a:bodyPr/>
                    <a:lstStyle/>
                    <a:p>
                      <a:pPr marL="0" marR="0">
                        <a:lnSpc>
                          <a:spcPct val="107000"/>
                        </a:lnSpc>
                        <a:buNone/>
                      </a:pPr>
                      <a:r>
                        <a:rPr lang="en-US" sz="1000" kern="100">
                          <a:effectLst/>
                        </a:rPr>
                        <a:t>Newspaper supplements printed by a gravure process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extLst>
                  <a:ext uri="{0D108BD9-81ED-4DB2-BD59-A6C34878D82A}">
                    <a16:rowId xmlns:a16="http://schemas.microsoft.com/office/drawing/2014/main" val="1375299951"/>
                  </a:ext>
                </a:extLst>
              </a:tr>
              <a:tr h="329255">
                <a:tc>
                  <a:txBody>
                    <a:bodyPr/>
                    <a:lstStyle/>
                    <a:p>
                      <a:pPr marL="3175" marR="0">
                        <a:lnSpc>
                          <a:spcPct val="107000"/>
                        </a:lnSpc>
                        <a:buNone/>
                      </a:pPr>
                      <a:r>
                        <a:rPr lang="en-US" sz="1000" kern="100">
                          <a:effectLst/>
                        </a:rPr>
                        <a:t>49029020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nchor="b"/>
                </a:tc>
                <a:tc>
                  <a:txBody>
                    <a:bodyPr/>
                    <a:lstStyle/>
                    <a:p>
                      <a:pPr marL="0" marR="0" algn="just">
                        <a:lnSpc>
                          <a:spcPct val="107000"/>
                        </a:lnSpc>
                        <a:buNone/>
                      </a:pPr>
                      <a:r>
                        <a:rPr lang="en-US" sz="1000" kern="100">
                          <a:effectLst/>
                        </a:rPr>
                        <a:t>Newspaper, journals and periodicals, except those appearing at least four times a week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extLst>
                  <a:ext uri="{0D108BD9-81ED-4DB2-BD59-A6C34878D82A}">
                    <a16:rowId xmlns:a16="http://schemas.microsoft.com/office/drawing/2014/main" val="1591292555"/>
                  </a:ext>
                </a:extLst>
              </a:tr>
              <a:tr h="181804">
                <a:tc>
                  <a:txBody>
                    <a:bodyPr/>
                    <a:lstStyle/>
                    <a:p>
                      <a:pPr marL="3175" marR="0">
                        <a:lnSpc>
                          <a:spcPct val="107000"/>
                        </a:lnSpc>
                        <a:buNone/>
                      </a:pPr>
                      <a:r>
                        <a:rPr lang="en-US" sz="1000" kern="100">
                          <a:effectLst/>
                        </a:rPr>
                        <a:t>49030000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tc>
                  <a:txBody>
                    <a:bodyPr/>
                    <a:lstStyle/>
                    <a:p>
                      <a:pPr marL="0" marR="0">
                        <a:lnSpc>
                          <a:spcPct val="107000"/>
                        </a:lnSpc>
                        <a:buNone/>
                      </a:pPr>
                      <a:r>
                        <a:rPr lang="en-US" sz="1000" kern="100">
                          <a:effectLst/>
                        </a:rPr>
                        <a:t>Children's picture, drawing or coloring books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extLst>
                  <a:ext uri="{0D108BD9-81ED-4DB2-BD59-A6C34878D82A}">
                    <a16:rowId xmlns:a16="http://schemas.microsoft.com/office/drawing/2014/main" val="2242427277"/>
                  </a:ext>
                </a:extLst>
              </a:tr>
              <a:tr h="181804">
                <a:tc>
                  <a:txBody>
                    <a:bodyPr/>
                    <a:lstStyle/>
                    <a:p>
                      <a:pPr marL="3175" marR="0">
                        <a:lnSpc>
                          <a:spcPct val="107000"/>
                        </a:lnSpc>
                        <a:buNone/>
                      </a:pPr>
                      <a:r>
                        <a:rPr lang="en-US" sz="1000" kern="100">
                          <a:effectLst/>
                        </a:rPr>
                        <a:t>49040000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tc>
                  <a:txBody>
                    <a:bodyPr/>
                    <a:lstStyle/>
                    <a:p>
                      <a:pPr marL="0" marR="0">
                        <a:lnSpc>
                          <a:spcPct val="107000"/>
                        </a:lnSpc>
                        <a:buNone/>
                      </a:pPr>
                      <a:r>
                        <a:rPr lang="en-US" sz="1000" kern="100">
                          <a:effectLst/>
                        </a:rPr>
                        <a:t>Music, printed or in manuscript, whether or not bound or illustrated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extLst>
                  <a:ext uri="{0D108BD9-81ED-4DB2-BD59-A6C34878D82A}">
                    <a16:rowId xmlns:a16="http://schemas.microsoft.com/office/drawing/2014/main" val="1161384930"/>
                  </a:ext>
                </a:extLst>
              </a:tr>
              <a:tr h="329255">
                <a:tc>
                  <a:txBody>
                    <a:bodyPr/>
                    <a:lstStyle/>
                    <a:p>
                      <a:pPr marL="3175" marR="0">
                        <a:lnSpc>
                          <a:spcPct val="107000"/>
                        </a:lnSpc>
                        <a:buNone/>
                      </a:pPr>
                      <a:r>
                        <a:rPr lang="en-US" sz="1000" kern="100">
                          <a:effectLst/>
                        </a:rPr>
                        <a:t>49052000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nchor="b"/>
                </a:tc>
                <a:tc>
                  <a:txBody>
                    <a:bodyPr/>
                    <a:lstStyle/>
                    <a:p>
                      <a:pPr marL="0" marR="0">
                        <a:lnSpc>
                          <a:spcPct val="107000"/>
                        </a:lnSpc>
                        <a:buNone/>
                      </a:pPr>
                      <a:r>
                        <a:rPr lang="en-US" sz="1000" kern="100">
                          <a:effectLst/>
                        </a:rPr>
                        <a:t>Maps and hydrographic or similar charts of all kinds, including atlases and topographical plans, printed in book form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extLst>
                  <a:ext uri="{0D108BD9-81ED-4DB2-BD59-A6C34878D82A}">
                    <a16:rowId xmlns:a16="http://schemas.microsoft.com/office/drawing/2014/main" val="811519848"/>
                  </a:ext>
                </a:extLst>
              </a:tr>
              <a:tr h="178890">
                <a:tc>
                  <a:txBody>
                    <a:bodyPr/>
                    <a:lstStyle/>
                    <a:p>
                      <a:pPr marL="3175" marR="0">
                        <a:lnSpc>
                          <a:spcPct val="107000"/>
                        </a:lnSpc>
                        <a:buNone/>
                      </a:pPr>
                      <a:r>
                        <a:rPr lang="en-US" sz="1000" kern="100">
                          <a:effectLst/>
                        </a:rPr>
                        <a:t>49059020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tc>
                  <a:txBody>
                    <a:bodyPr/>
                    <a:lstStyle/>
                    <a:p>
                      <a:pPr marL="0" marR="0">
                        <a:lnSpc>
                          <a:spcPct val="107000"/>
                        </a:lnSpc>
                        <a:buNone/>
                      </a:pPr>
                      <a:r>
                        <a:rPr lang="en-US" sz="1000" kern="100">
                          <a:effectLst/>
                        </a:rPr>
                        <a:t>Globes, printed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extLst>
                  <a:ext uri="{0D108BD9-81ED-4DB2-BD59-A6C34878D82A}">
                    <a16:rowId xmlns:a16="http://schemas.microsoft.com/office/drawing/2014/main" val="1412630312"/>
                  </a:ext>
                </a:extLst>
              </a:tr>
              <a:tr h="329255">
                <a:tc>
                  <a:txBody>
                    <a:bodyPr/>
                    <a:lstStyle/>
                    <a:p>
                      <a:pPr marL="3175" marR="0">
                        <a:lnSpc>
                          <a:spcPct val="107000"/>
                        </a:lnSpc>
                        <a:buNone/>
                      </a:pPr>
                      <a:r>
                        <a:rPr lang="en-US" sz="1000" kern="100">
                          <a:effectLst/>
                        </a:rPr>
                        <a:t>49059060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nchor="b"/>
                </a:tc>
                <a:tc>
                  <a:txBody>
                    <a:bodyPr/>
                    <a:lstStyle/>
                    <a:p>
                      <a:pPr marL="0" marR="0">
                        <a:lnSpc>
                          <a:spcPct val="107000"/>
                        </a:lnSpc>
                        <a:buNone/>
                      </a:pPr>
                      <a:r>
                        <a:rPr lang="en-US" sz="1000" kern="100" dirty="0">
                          <a:effectLst/>
                        </a:rPr>
                        <a:t>Other printed maps and hydrographic or similar charts, not globes and not in book form, nesoi </a:t>
                      </a:r>
                      <a:endParaRPr lang="en-US" sz="1000" kern="100" dirty="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extLst>
                  <a:ext uri="{0D108BD9-81ED-4DB2-BD59-A6C34878D82A}">
                    <a16:rowId xmlns:a16="http://schemas.microsoft.com/office/drawing/2014/main" val="4231891987"/>
                  </a:ext>
                </a:extLst>
              </a:tr>
              <a:tr h="329255">
                <a:tc>
                  <a:txBody>
                    <a:bodyPr/>
                    <a:lstStyle/>
                    <a:p>
                      <a:pPr marL="3175" marR="0">
                        <a:lnSpc>
                          <a:spcPct val="107000"/>
                        </a:lnSpc>
                        <a:buNone/>
                      </a:pPr>
                      <a:r>
                        <a:rPr lang="en-US" sz="1000" kern="100">
                          <a:effectLst/>
                        </a:rPr>
                        <a:t>49060000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nchor="b"/>
                </a:tc>
                <a:tc>
                  <a:txBody>
                    <a:bodyPr/>
                    <a:lstStyle/>
                    <a:p>
                      <a:pPr marL="0" marR="0">
                        <a:lnSpc>
                          <a:spcPct val="107000"/>
                        </a:lnSpc>
                        <a:buNone/>
                      </a:pPr>
                      <a:r>
                        <a:rPr lang="en-US" sz="1000" kern="100">
                          <a:effectLst/>
                        </a:rPr>
                        <a:t>Hand-drawn original plans and drawings; hand-written texts;  photo reproductions on sensitized paper and carbon copies of the foregoing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extLst>
                  <a:ext uri="{0D108BD9-81ED-4DB2-BD59-A6C34878D82A}">
                    <a16:rowId xmlns:a16="http://schemas.microsoft.com/office/drawing/2014/main" val="1856541092"/>
                  </a:ext>
                </a:extLst>
              </a:tr>
              <a:tr h="181804">
                <a:tc>
                  <a:txBody>
                    <a:bodyPr/>
                    <a:lstStyle/>
                    <a:p>
                      <a:pPr marL="3175" marR="0">
                        <a:lnSpc>
                          <a:spcPct val="107000"/>
                        </a:lnSpc>
                        <a:buNone/>
                      </a:pPr>
                      <a:r>
                        <a:rPr lang="en-US" sz="1000" kern="100">
                          <a:effectLst/>
                        </a:rPr>
                        <a:t>49111000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tc>
                  <a:txBody>
                    <a:bodyPr/>
                    <a:lstStyle/>
                    <a:p>
                      <a:pPr marL="0" marR="0">
                        <a:lnSpc>
                          <a:spcPct val="107000"/>
                        </a:lnSpc>
                        <a:buNone/>
                      </a:pPr>
                      <a:r>
                        <a:rPr lang="en-US" sz="1000" kern="100">
                          <a:effectLst/>
                        </a:rPr>
                        <a:t>Printed trade advertising material, commercial catalogs and the like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extLst>
                  <a:ext uri="{0D108BD9-81ED-4DB2-BD59-A6C34878D82A}">
                    <a16:rowId xmlns:a16="http://schemas.microsoft.com/office/drawing/2014/main" val="440312398"/>
                  </a:ext>
                </a:extLst>
              </a:tr>
              <a:tr h="329255">
                <a:tc>
                  <a:txBody>
                    <a:bodyPr/>
                    <a:lstStyle/>
                    <a:p>
                      <a:pPr marL="3175" marR="0">
                        <a:lnSpc>
                          <a:spcPct val="107000"/>
                        </a:lnSpc>
                        <a:buNone/>
                      </a:pPr>
                      <a:r>
                        <a:rPr lang="en-US" sz="1000" kern="100">
                          <a:effectLst/>
                        </a:rPr>
                        <a:t>49119960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tc>
                  <a:txBody>
                    <a:bodyPr/>
                    <a:lstStyle/>
                    <a:p>
                      <a:pPr marL="0" marR="0">
                        <a:lnSpc>
                          <a:spcPct val="107000"/>
                        </a:lnSpc>
                        <a:buNone/>
                      </a:pPr>
                      <a:r>
                        <a:rPr lang="en-US" sz="1000" kern="100" dirty="0">
                          <a:effectLst/>
                        </a:rPr>
                        <a:t>Printed matter, nesoi, printed on paper in whole or in part by a lithographic process </a:t>
                      </a:r>
                      <a:endParaRPr lang="en-US" sz="1000" kern="100" dirty="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extLst>
                  <a:ext uri="{0D108BD9-81ED-4DB2-BD59-A6C34878D82A}">
                    <a16:rowId xmlns:a16="http://schemas.microsoft.com/office/drawing/2014/main" val="3300659838"/>
                  </a:ext>
                </a:extLst>
              </a:tr>
              <a:tr h="181804">
                <a:tc>
                  <a:txBody>
                    <a:bodyPr/>
                    <a:lstStyle/>
                    <a:p>
                      <a:pPr marL="3175" marR="0">
                        <a:lnSpc>
                          <a:spcPct val="107000"/>
                        </a:lnSpc>
                        <a:buNone/>
                      </a:pPr>
                      <a:r>
                        <a:rPr lang="en-US" sz="1000" kern="100">
                          <a:effectLst/>
                        </a:rPr>
                        <a:t>49119980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tc>
                  <a:txBody>
                    <a:bodyPr/>
                    <a:lstStyle/>
                    <a:p>
                      <a:pPr marL="0" marR="0">
                        <a:lnSpc>
                          <a:spcPct val="107000"/>
                        </a:lnSpc>
                        <a:buNone/>
                      </a:pPr>
                      <a:r>
                        <a:rPr lang="en-US" sz="1000" kern="100" dirty="0">
                          <a:effectLst/>
                        </a:rPr>
                        <a:t>Printed matter, nesoi </a:t>
                      </a:r>
                      <a:endParaRPr lang="en-US" sz="1000" kern="100" dirty="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extLst>
                  <a:ext uri="{0D108BD9-81ED-4DB2-BD59-A6C34878D82A}">
                    <a16:rowId xmlns:a16="http://schemas.microsoft.com/office/drawing/2014/main" val="1789499653"/>
                  </a:ext>
                </a:extLst>
              </a:tr>
              <a:tr h="178890">
                <a:tc>
                  <a:txBody>
                    <a:bodyPr/>
                    <a:lstStyle/>
                    <a:p>
                      <a:pPr marL="3175" marR="0">
                        <a:lnSpc>
                          <a:spcPct val="107000"/>
                        </a:lnSpc>
                        <a:buNone/>
                      </a:pPr>
                      <a:r>
                        <a:rPr lang="en-US" sz="1000" kern="100">
                          <a:effectLst/>
                        </a:rPr>
                        <a:t>71069110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tc>
                  <a:txBody>
                    <a:bodyPr/>
                    <a:lstStyle/>
                    <a:p>
                      <a:pPr marL="0" marR="0">
                        <a:lnSpc>
                          <a:spcPct val="107000"/>
                        </a:lnSpc>
                        <a:buNone/>
                      </a:pPr>
                      <a:r>
                        <a:rPr lang="en-US" sz="1000" kern="100">
                          <a:effectLst/>
                        </a:rPr>
                        <a:t>Silver bullion and dore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extLst>
                  <a:ext uri="{0D108BD9-81ED-4DB2-BD59-A6C34878D82A}">
                    <a16:rowId xmlns:a16="http://schemas.microsoft.com/office/drawing/2014/main" val="1204777277"/>
                  </a:ext>
                </a:extLst>
              </a:tr>
              <a:tr h="181804">
                <a:tc>
                  <a:txBody>
                    <a:bodyPr/>
                    <a:lstStyle/>
                    <a:p>
                      <a:pPr marL="3175" marR="0">
                        <a:lnSpc>
                          <a:spcPct val="107000"/>
                        </a:lnSpc>
                        <a:buNone/>
                      </a:pPr>
                      <a:r>
                        <a:rPr lang="en-US" sz="1000" kern="100">
                          <a:effectLst/>
                        </a:rPr>
                        <a:t>71081210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tc>
                  <a:txBody>
                    <a:bodyPr/>
                    <a:lstStyle/>
                    <a:p>
                      <a:pPr marL="0" marR="0">
                        <a:lnSpc>
                          <a:spcPct val="107000"/>
                        </a:lnSpc>
                        <a:buNone/>
                      </a:pPr>
                      <a:r>
                        <a:rPr lang="en-US" sz="1000" kern="100">
                          <a:effectLst/>
                        </a:rPr>
                        <a:t>Gold, nonmonetary, bullion and dore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extLst>
                  <a:ext uri="{0D108BD9-81ED-4DB2-BD59-A6C34878D82A}">
                    <a16:rowId xmlns:a16="http://schemas.microsoft.com/office/drawing/2014/main" val="1187131285"/>
                  </a:ext>
                </a:extLst>
              </a:tr>
              <a:tr h="181804">
                <a:tc>
                  <a:txBody>
                    <a:bodyPr/>
                    <a:lstStyle/>
                    <a:p>
                      <a:pPr marL="3175" marR="0">
                        <a:lnSpc>
                          <a:spcPct val="107000"/>
                        </a:lnSpc>
                        <a:buNone/>
                      </a:pPr>
                      <a:r>
                        <a:rPr lang="en-US" sz="1000" kern="100">
                          <a:effectLst/>
                        </a:rPr>
                        <a:t>71101100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tc>
                  <a:txBody>
                    <a:bodyPr/>
                    <a:lstStyle/>
                    <a:p>
                      <a:pPr marL="0" marR="0">
                        <a:lnSpc>
                          <a:spcPct val="107000"/>
                        </a:lnSpc>
                        <a:buNone/>
                      </a:pPr>
                      <a:r>
                        <a:rPr lang="en-US" sz="1000" kern="100">
                          <a:effectLst/>
                        </a:rPr>
                        <a:t>Platinum, unwrought or in powder form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extLst>
                  <a:ext uri="{0D108BD9-81ED-4DB2-BD59-A6C34878D82A}">
                    <a16:rowId xmlns:a16="http://schemas.microsoft.com/office/drawing/2014/main" val="3792098559"/>
                  </a:ext>
                </a:extLst>
              </a:tr>
              <a:tr h="178890">
                <a:tc>
                  <a:txBody>
                    <a:bodyPr/>
                    <a:lstStyle/>
                    <a:p>
                      <a:pPr marL="3175" marR="0">
                        <a:lnSpc>
                          <a:spcPct val="107000"/>
                        </a:lnSpc>
                        <a:buNone/>
                      </a:pPr>
                      <a:r>
                        <a:rPr lang="en-US" sz="1000" kern="100">
                          <a:effectLst/>
                        </a:rPr>
                        <a:t>71101900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tc>
                  <a:txBody>
                    <a:bodyPr/>
                    <a:lstStyle/>
                    <a:p>
                      <a:pPr marL="0" marR="0">
                        <a:lnSpc>
                          <a:spcPct val="107000"/>
                        </a:lnSpc>
                        <a:buNone/>
                      </a:pPr>
                      <a:r>
                        <a:rPr lang="en-US" sz="1000" kern="100">
                          <a:effectLst/>
                        </a:rPr>
                        <a:t>Platinum, in semimanufactured forms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extLst>
                  <a:ext uri="{0D108BD9-81ED-4DB2-BD59-A6C34878D82A}">
                    <a16:rowId xmlns:a16="http://schemas.microsoft.com/office/drawing/2014/main" val="3821011500"/>
                  </a:ext>
                </a:extLst>
              </a:tr>
              <a:tr h="181804">
                <a:tc>
                  <a:txBody>
                    <a:bodyPr/>
                    <a:lstStyle/>
                    <a:p>
                      <a:pPr marL="3175" marR="0">
                        <a:lnSpc>
                          <a:spcPct val="107000"/>
                        </a:lnSpc>
                        <a:buNone/>
                      </a:pPr>
                      <a:r>
                        <a:rPr lang="en-US" sz="1000" kern="100">
                          <a:effectLst/>
                        </a:rPr>
                        <a:t>71102100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tc>
                  <a:txBody>
                    <a:bodyPr/>
                    <a:lstStyle/>
                    <a:p>
                      <a:pPr marL="0" marR="0">
                        <a:lnSpc>
                          <a:spcPct val="107000"/>
                        </a:lnSpc>
                        <a:buNone/>
                      </a:pPr>
                      <a:r>
                        <a:rPr lang="en-US" sz="1000" kern="100">
                          <a:effectLst/>
                        </a:rPr>
                        <a:t>Palladium, unwrought or in powder form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extLst>
                  <a:ext uri="{0D108BD9-81ED-4DB2-BD59-A6C34878D82A}">
                    <a16:rowId xmlns:a16="http://schemas.microsoft.com/office/drawing/2014/main" val="1337186982"/>
                  </a:ext>
                </a:extLst>
              </a:tr>
              <a:tr h="178890">
                <a:tc>
                  <a:txBody>
                    <a:bodyPr/>
                    <a:lstStyle/>
                    <a:p>
                      <a:pPr marL="3175" marR="0">
                        <a:lnSpc>
                          <a:spcPct val="107000"/>
                        </a:lnSpc>
                        <a:buNone/>
                      </a:pPr>
                      <a:r>
                        <a:rPr lang="en-US" sz="1000" kern="100">
                          <a:effectLst/>
                        </a:rPr>
                        <a:t>71102900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tc>
                  <a:txBody>
                    <a:bodyPr/>
                    <a:lstStyle/>
                    <a:p>
                      <a:pPr marL="0" marR="0">
                        <a:lnSpc>
                          <a:spcPct val="107000"/>
                        </a:lnSpc>
                        <a:buNone/>
                      </a:pPr>
                      <a:r>
                        <a:rPr lang="en-US" sz="1000" kern="100">
                          <a:effectLst/>
                        </a:rPr>
                        <a:t>Palladium, in semimanufactured forms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extLst>
                  <a:ext uri="{0D108BD9-81ED-4DB2-BD59-A6C34878D82A}">
                    <a16:rowId xmlns:a16="http://schemas.microsoft.com/office/drawing/2014/main" val="1045380004"/>
                  </a:ext>
                </a:extLst>
              </a:tr>
              <a:tr h="181804">
                <a:tc>
                  <a:txBody>
                    <a:bodyPr/>
                    <a:lstStyle/>
                    <a:p>
                      <a:pPr marL="3175" marR="0">
                        <a:lnSpc>
                          <a:spcPct val="107000"/>
                        </a:lnSpc>
                        <a:buNone/>
                      </a:pPr>
                      <a:r>
                        <a:rPr lang="en-US" sz="1000" kern="100">
                          <a:effectLst/>
                        </a:rPr>
                        <a:t>71103100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tc>
                  <a:txBody>
                    <a:bodyPr/>
                    <a:lstStyle/>
                    <a:p>
                      <a:pPr marL="0" marR="0">
                        <a:lnSpc>
                          <a:spcPct val="107000"/>
                        </a:lnSpc>
                        <a:buNone/>
                      </a:pPr>
                      <a:r>
                        <a:rPr lang="en-US" sz="1000" kern="100">
                          <a:effectLst/>
                        </a:rPr>
                        <a:t>Rhodium, unwrought or in powder form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extLst>
                  <a:ext uri="{0D108BD9-81ED-4DB2-BD59-A6C34878D82A}">
                    <a16:rowId xmlns:a16="http://schemas.microsoft.com/office/drawing/2014/main" val="1641672236"/>
                  </a:ext>
                </a:extLst>
              </a:tr>
              <a:tr h="181804">
                <a:tc>
                  <a:txBody>
                    <a:bodyPr/>
                    <a:lstStyle/>
                    <a:p>
                      <a:pPr marL="3175" marR="0">
                        <a:lnSpc>
                          <a:spcPct val="107000"/>
                        </a:lnSpc>
                        <a:buNone/>
                      </a:pPr>
                      <a:r>
                        <a:rPr lang="en-US" sz="1000" kern="100">
                          <a:effectLst/>
                        </a:rPr>
                        <a:t>71103900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tc>
                  <a:txBody>
                    <a:bodyPr/>
                    <a:lstStyle/>
                    <a:p>
                      <a:pPr marL="0" marR="0">
                        <a:lnSpc>
                          <a:spcPct val="107000"/>
                        </a:lnSpc>
                        <a:buNone/>
                      </a:pPr>
                      <a:r>
                        <a:rPr lang="en-US" sz="1000" kern="100">
                          <a:effectLst/>
                        </a:rPr>
                        <a:t>Rhodium, in semimanufactured forms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extLst>
                  <a:ext uri="{0D108BD9-81ED-4DB2-BD59-A6C34878D82A}">
                    <a16:rowId xmlns:a16="http://schemas.microsoft.com/office/drawing/2014/main" val="1679374568"/>
                  </a:ext>
                </a:extLst>
              </a:tr>
              <a:tr h="178890">
                <a:tc>
                  <a:txBody>
                    <a:bodyPr/>
                    <a:lstStyle/>
                    <a:p>
                      <a:pPr marL="3175" marR="0">
                        <a:lnSpc>
                          <a:spcPct val="107000"/>
                        </a:lnSpc>
                        <a:buNone/>
                      </a:pPr>
                      <a:r>
                        <a:rPr lang="en-US" sz="1000" kern="100">
                          <a:effectLst/>
                        </a:rPr>
                        <a:t>71104100 </a:t>
                      </a:r>
                      <a:endParaRPr lang="en-US" sz="1000" kern="10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tc>
                  <a:txBody>
                    <a:bodyPr/>
                    <a:lstStyle/>
                    <a:p>
                      <a:pPr marL="0" marR="0">
                        <a:lnSpc>
                          <a:spcPct val="107000"/>
                        </a:lnSpc>
                        <a:buNone/>
                      </a:pPr>
                      <a:r>
                        <a:rPr lang="en-US" sz="1000" kern="100" dirty="0">
                          <a:effectLst/>
                        </a:rPr>
                        <a:t>Iridium, osmium and ruthenium, unwrought or in powder form </a:t>
                      </a:r>
                      <a:endParaRPr lang="en-US" sz="1000" kern="100" dirty="0">
                        <a:solidFill>
                          <a:srgbClr val="000000"/>
                        </a:solidFill>
                        <a:effectLst/>
                        <a:latin typeface="Times New Roman" panose="02020603050405020304" pitchFamily="18" charset="0"/>
                        <a:ea typeface="Times New Roman" panose="02020603050405020304" pitchFamily="18" charset="0"/>
                      </a:endParaRPr>
                    </a:p>
                  </a:txBody>
                  <a:tcPr marL="42465" marR="75315" marT="2404" marB="1202"/>
                </a:tc>
                <a:extLst>
                  <a:ext uri="{0D108BD9-81ED-4DB2-BD59-A6C34878D82A}">
                    <a16:rowId xmlns:a16="http://schemas.microsoft.com/office/drawing/2014/main" val="3143032125"/>
                  </a:ext>
                </a:extLst>
              </a:tr>
            </a:tbl>
          </a:graphicData>
        </a:graphic>
      </p:graphicFrame>
    </p:spTree>
    <p:extLst>
      <p:ext uri="{BB962C8B-B14F-4D97-AF65-F5344CB8AC3E}">
        <p14:creationId xmlns:p14="http://schemas.microsoft.com/office/powerpoint/2010/main" val="3670055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C0F3EA1-F60C-4C12-AA72-047B842A4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1"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A999E82-3492-4864-9D4B-5EB78335C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rgbClr val="3F485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3B2D194-B825-2EFD-1F9D-8D3FB96C12BD}"/>
              </a:ext>
            </a:extLst>
          </p:cNvPr>
          <p:cNvSpPr>
            <a:spLocks noGrp="1"/>
          </p:cNvSpPr>
          <p:nvPr>
            <p:ph type="title"/>
          </p:nvPr>
        </p:nvSpPr>
        <p:spPr>
          <a:xfrm>
            <a:off x="108857" y="516836"/>
            <a:ext cx="2449241" cy="390307"/>
          </a:xfrm>
        </p:spPr>
        <p:txBody>
          <a:bodyPr>
            <a:normAutofit fontScale="90000"/>
          </a:bodyPr>
          <a:lstStyle/>
          <a:p>
            <a:r>
              <a:rPr lang="en-US" sz="4000" dirty="0">
                <a:solidFill>
                  <a:srgbClr val="FFFFFF"/>
                </a:solidFill>
              </a:rPr>
              <a:t>Presenter</a:t>
            </a:r>
          </a:p>
        </p:txBody>
      </p:sp>
      <p:sp>
        <p:nvSpPr>
          <p:cNvPr id="3" name="Content Placeholder 2">
            <a:extLst>
              <a:ext uri="{FF2B5EF4-FFF2-40B4-BE49-F238E27FC236}">
                <a16:creationId xmlns:a16="http://schemas.microsoft.com/office/drawing/2014/main" id="{78B54408-6929-EFC1-A2AE-2A5BAD15C90B}"/>
              </a:ext>
            </a:extLst>
          </p:cNvPr>
          <p:cNvSpPr>
            <a:spLocks noGrp="1"/>
          </p:cNvSpPr>
          <p:nvPr>
            <p:ph idx="1"/>
          </p:nvPr>
        </p:nvSpPr>
        <p:spPr>
          <a:xfrm>
            <a:off x="268514" y="1349830"/>
            <a:ext cx="6806703" cy="4539142"/>
          </a:xfrm>
        </p:spPr>
        <p:txBody>
          <a:bodyPr>
            <a:noAutofit/>
          </a:bodyPr>
          <a:lstStyle/>
          <a:p>
            <a:pPr marL="0" indent="0">
              <a:lnSpc>
                <a:spcPct val="90000"/>
              </a:lnSpc>
              <a:buNone/>
            </a:pPr>
            <a:r>
              <a:rPr lang="en-US" sz="2400" dirty="0">
                <a:solidFill>
                  <a:srgbClr val="FFFFFF"/>
                </a:solidFill>
                <a:latin typeface="Aptos" panose="020B0004020202020204" pitchFamily="34" charset="0"/>
              </a:rPr>
              <a:t>Rennie Alston, CEO American River Group of Companies, The Alston Group and Managing Director of The Association of Trade Compliance Professionals. (ATCP)</a:t>
            </a:r>
          </a:p>
          <a:p>
            <a:pPr marL="0" indent="0">
              <a:lnSpc>
                <a:spcPct val="90000"/>
              </a:lnSpc>
              <a:buNone/>
            </a:pPr>
            <a:r>
              <a:rPr lang="en-US" sz="2400" dirty="0">
                <a:solidFill>
                  <a:srgbClr val="FFFFFF"/>
                </a:solidFill>
                <a:latin typeface="Aptos" panose="020B0004020202020204" pitchFamily="34" charset="0"/>
              </a:rPr>
              <a:t>Mr. Alston has over thirty years of trade compliance and supply chain efficiency and facilitation experience through global valuation verifications management, financial risk and cost avoidance through the use of globally recognized trade mitigation strategies with a dedication to trade compliance and efficient practices.</a:t>
            </a:r>
          </a:p>
          <a:p>
            <a:pPr marL="0" indent="0">
              <a:lnSpc>
                <a:spcPct val="90000"/>
              </a:lnSpc>
              <a:buNone/>
            </a:pPr>
            <a:endParaRPr lang="en-US" sz="2400" dirty="0">
              <a:solidFill>
                <a:srgbClr val="FFFFFF"/>
              </a:solidFill>
            </a:endParaRPr>
          </a:p>
          <a:p>
            <a:pPr>
              <a:lnSpc>
                <a:spcPct val="90000"/>
              </a:lnSpc>
            </a:pPr>
            <a:endParaRPr lang="en-US" sz="2400" dirty="0">
              <a:solidFill>
                <a:srgbClr val="FFFFFF"/>
              </a:solidFill>
            </a:endParaRPr>
          </a:p>
        </p:txBody>
      </p:sp>
      <p:sp>
        <p:nvSpPr>
          <p:cNvPr id="27" name="Rectangle 26">
            <a:extLst>
              <a:ext uri="{FF2B5EF4-FFF2-40B4-BE49-F238E27FC236}">
                <a16:creationId xmlns:a16="http://schemas.microsoft.com/office/drawing/2014/main" id="{42CC2CF5-4872-4FBF-872E-B9D5F63A2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rgbClr val="6E9CE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descr="A black circle with white text&#10;&#10;AI-generated content may be incorrect.">
            <a:extLst>
              <a:ext uri="{FF2B5EF4-FFF2-40B4-BE49-F238E27FC236}">
                <a16:creationId xmlns:a16="http://schemas.microsoft.com/office/drawing/2014/main" id="{561B01F0-EDEC-FEE4-AD1F-E42B1E929195}"/>
              </a:ext>
            </a:extLst>
          </p:cNvPr>
          <p:cNvPicPr>
            <a:picLocks noChangeAspect="1"/>
          </p:cNvPicPr>
          <p:nvPr/>
        </p:nvPicPr>
        <p:blipFill>
          <a:blip r:embed="rId3"/>
          <a:stretch>
            <a:fillRect/>
          </a:stretch>
        </p:blipFill>
        <p:spPr>
          <a:xfrm>
            <a:off x="7858749" y="336875"/>
            <a:ext cx="1775153" cy="1775153"/>
          </a:xfrm>
          <a:prstGeom prst="rect">
            <a:avLst/>
          </a:prstGeom>
        </p:spPr>
      </p:pic>
      <p:sp>
        <p:nvSpPr>
          <p:cNvPr id="22" name="Rectangle 21">
            <a:extLst>
              <a:ext uri="{FF2B5EF4-FFF2-40B4-BE49-F238E27FC236}">
                <a16:creationId xmlns:a16="http://schemas.microsoft.com/office/drawing/2014/main" id="{977BC053-4250-4A5C-842C-B6D0625D6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9176" y="0"/>
            <a:ext cx="64008" cy="4572000"/>
          </a:xfrm>
          <a:prstGeom prst="rect">
            <a:avLst/>
          </a:prstGeom>
          <a:solidFill>
            <a:srgbClr val="6E9CE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4124BB6A-D5A7-4F3F-AAA3-3ED2483A5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2267112"/>
            <a:ext cx="2377440" cy="64008"/>
          </a:xfrm>
          <a:prstGeom prst="rect">
            <a:avLst/>
          </a:prstGeom>
          <a:solidFill>
            <a:srgbClr val="6E9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logo&#10;&#10;AI-generated content may be incorrect.">
            <a:extLst>
              <a:ext uri="{FF2B5EF4-FFF2-40B4-BE49-F238E27FC236}">
                <a16:creationId xmlns:a16="http://schemas.microsoft.com/office/drawing/2014/main" id="{02801655-509A-4265-8FC9-7487794ADC74}"/>
              </a:ext>
            </a:extLst>
          </p:cNvPr>
          <p:cNvPicPr>
            <a:picLocks noChangeAspect="1"/>
          </p:cNvPicPr>
          <p:nvPr/>
        </p:nvPicPr>
        <p:blipFill>
          <a:blip r:embed="rId4"/>
          <a:stretch>
            <a:fillRect/>
          </a:stretch>
        </p:blipFill>
        <p:spPr>
          <a:xfrm>
            <a:off x="7798360" y="2493003"/>
            <a:ext cx="1878710" cy="1886137"/>
          </a:xfrm>
          <a:prstGeom prst="rect">
            <a:avLst/>
          </a:prstGeom>
        </p:spPr>
      </p:pic>
      <p:pic>
        <p:nvPicPr>
          <p:cNvPr id="4" name="Picture 3" descr="A person in a suit and tie&#10;&#10;AI-generated content may be incorrect.">
            <a:extLst>
              <a:ext uri="{FF2B5EF4-FFF2-40B4-BE49-F238E27FC236}">
                <a16:creationId xmlns:a16="http://schemas.microsoft.com/office/drawing/2014/main" id="{A497B533-DA46-F5D4-57C3-2BCEF2E65FCA}"/>
              </a:ext>
            </a:extLst>
          </p:cNvPr>
          <p:cNvPicPr>
            <a:picLocks noChangeAspect="1"/>
          </p:cNvPicPr>
          <p:nvPr/>
        </p:nvPicPr>
        <p:blipFill>
          <a:blip r:embed="rId5"/>
          <a:srcRect l="16312" r="16058"/>
          <a:stretch/>
        </p:blipFill>
        <p:spPr>
          <a:xfrm>
            <a:off x="9933184" y="336875"/>
            <a:ext cx="2309615" cy="3359711"/>
          </a:xfrm>
          <a:prstGeom prst="rect">
            <a:avLst/>
          </a:prstGeom>
        </p:spPr>
      </p:pic>
      <p:sp>
        <p:nvSpPr>
          <p:cNvPr id="26" name="Rectangle 25">
            <a:extLst>
              <a:ext uri="{FF2B5EF4-FFF2-40B4-BE49-F238E27FC236}">
                <a16:creationId xmlns:a16="http://schemas.microsoft.com/office/drawing/2014/main" id="{2DD009F1-F2E5-4AB9-989E-68D529DD8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9435" y="4545792"/>
            <a:ext cx="4642565" cy="64008"/>
          </a:xfrm>
          <a:prstGeom prst="rect">
            <a:avLst/>
          </a:prstGeom>
          <a:solidFill>
            <a:srgbClr val="6E9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FAA7FA34-9E5F-06E7-3B05-5514FD9616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48603" y="4765575"/>
            <a:ext cx="1778680" cy="177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8824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08A2232-B4D8-9B2E-8C93-CC9FEDEED931}"/>
              </a:ext>
            </a:extLst>
          </p:cNvPr>
          <p:cNvGraphicFramePr>
            <a:graphicFrameLocks noGrp="1"/>
          </p:cNvGraphicFramePr>
          <p:nvPr>
            <p:extLst>
              <p:ext uri="{D42A27DB-BD31-4B8C-83A1-F6EECF244321}">
                <p14:modId xmlns:p14="http://schemas.microsoft.com/office/powerpoint/2010/main" val="590003209"/>
              </p:ext>
            </p:extLst>
          </p:nvPr>
        </p:nvGraphicFramePr>
        <p:xfrm>
          <a:off x="1732547" y="204538"/>
          <a:ext cx="7724274" cy="6196927"/>
        </p:xfrm>
        <a:graphic>
          <a:graphicData uri="http://schemas.openxmlformats.org/drawingml/2006/table">
            <a:tbl>
              <a:tblPr firstRow="1" firstCol="1" bandRow="1">
                <a:tableStyleId>{BC89EF96-8CEA-46FF-86C4-4CE0E7609802}</a:tableStyleId>
              </a:tblPr>
              <a:tblGrid>
                <a:gridCol w="1260666">
                  <a:extLst>
                    <a:ext uri="{9D8B030D-6E8A-4147-A177-3AD203B41FA5}">
                      <a16:colId xmlns:a16="http://schemas.microsoft.com/office/drawing/2014/main" val="400534456"/>
                    </a:ext>
                  </a:extLst>
                </a:gridCol>
                <a:gridCol w="6463608">
                  <a:extLst>
                    <a:ext uri="{9D8B030D-6E8A-4147-A177-3AD203B41FA5}">
                      <a16:colId xmlns:a16="http://schemas.microsoft.com/office/drawing/2014/main" val="378983443"/>
                    </a:ext>
                  </a:extLst>
                </a:gridCol>
              </a:tblGrid>
              <a:tr h="203327">
                <a:tc>
                  <a:txBody>
                    <a:bodyPr/>
                    <a:lstStyle/>
                    <a:p>
                      <a:pPr marL="3175" marR="0">
                        <a:lnSpc>
                          <a:spcPct val="107000"/>
                        </a:lnSpc>
                        <a:buNone/>
                      </a:pPr>
                      <a:r>
                        <a:rPr lang="en-US" sz="900" kern="100">
                          <a:effectLst/>
                        </a:rPr>
                        <a:t>HTSUS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900" kern="100">
                          <a:effectLst/>
                        </a:rPr>
                        <a:t>Description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1105375590"/>
                  </a:ext>
                </a:extLst>
              </a:tr>
              <a:tr h="252514">
                <a:tc>
                  <a:txBody>
                    <a:bodyPr/>
                    <a:lstStyle/>
                    <a:p>
                      <a:pPr marL="3175" marR="0">
                        <a:lnSpc>
                          <a:spcPct val="107000"/>
                        </a:lnSpc>
                        <a:buNone/>
                      </a:pPr>
                      <a:r>
                        <a:rPr lang="en-US" sz="900" kern="100">
                          <a:effectLst/>
                        </a:rPr>
                        <a:t>81061000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nchor="b"/>
                </a:tc>
                <a:tc>
                  <a:txBody>
                    <a:bodyPr/>
                    <a:lstStyle/>
                    <a:p>
                      <a:pPr marL="0" marR="0">
                        <a:lnSpc>
                          <a:spcPct val="107000"/>
                        </a:lnSpc>
                        <a:buNone/>
                      </a:pPr>
                      <a:r>
                        <a:rPr lang="en-US" sz="1000" b="1" kern="100" dirty="0">
                          <a:effectLst/>
                        </a:rPr>
                        <a:t>Bismuth (including waste and scrap) and articles thereof, containing more than 99.99 percent of bismuth by weight </a:t>
                      </a:r>
                      <a:endParaRPr lang="en-US" sz="1000" b="1" kern="100" dirty="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1993053928"/>
                  </a:ext>
                </a:extLst>
              </a:tr>
              <a:tr h="252514">
                <a:tc>
                  <a:txBody>
                    <a:bodyPr/>
                    <a:lstStyle/>
                    <a:p>
                      <a:pPr marL="3175" marR="0">
                        <a:lnSpc>
                          <a:spcPct val="107000"/>
                        </a:lnSpc>
                        <a:buNone/>
                      </a:pPr>
                      <a:r>
                        <a:rPr lang="en-US" sz="900" kern="100">
                          <a:effectLst/>
                        </a:rPr>
                        <a:t>81069000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nchor="b"/>
                </a:tc>
                <a:tc>
                  <a:txBody>
                    <a:bodyPr/>
                    <a:lstStyle/>
                    <a:p>
                      <a:pPr marL="0" marR="0">
                        <a:lnSpc>
                          <a:spcPct val="107000"/>
                        </a:lnSpc>
                        <a:buNone/>
                      </a:pPr>
                      <a:r>
                        <a:rPr lang="en-US" sz="1000" b="1" kern="100" dirty="0">
                          <a:effectLst/>
                        </a:rPr>
                        <a:t>Bismuth (including waste and scrap) and articles thereof, containing 99.99 percent of bismuth or less, nesoi </a:t>
                      </a:r>
                      <a:endParaRPr lang="en-US" sz="1000" b="1" kern="100" dirty="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2712013700"/>
                  </a:ext>
                </a:extLst>
              </a:tr>
              <a:tr h="147390">
                <a:tc>
                  <a:txBody>
                    <a:bodyPr/>
                    <a:lstStyle/>
                    <a:p>
                      <a:pPr marL="3175" marR="0">
                        <a:lnSpc>
                          <a:spcPct val="107000"/>
                        </a:lnSpc>
                        <a:buNone/>
                      </a:pPr>
                      <a:r>
                        <a:rPr lang="en-US" sz="900" kern="100">
                          <a:effectLst/>
                        </a:rPr>
                        <a:t>81082000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1000" b="1" kern="100" dirty="0">
                          <a:effectLst/>
                        </a:rPr>
                        <a:t>Titanium, unwrought; titanium powders </a:t>
                      </a:r>
                      <a:endParaRPr lang="en-US" sz="1000" b="1" kern="100" dirty="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562842459"/>
                  </a:ext>
                </a:extLst>
              </a:tr>
              <a:tr h="147390">
                <a:tc>
                  <a:txBody>
                    <a:bodyPr/>
                    <a:lstStyle/>
                    <a:p>
                      <a:pPr marL="3175" marR="0">
                        <a:lnSpc>
                          <a:spcPct val="107000"/>
                        </a:lnSpc>
                        <a:buNone/>
                      </a:pPr>
                      <a:r>
                        <a:rPr lang="en-US" sz="900" kern="100">
                          <a:effectLst/>
                        </a:rPr>
                        <a:t>81083000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1000" b="1" kern="100" dirty="0">
                          <a:effectLst/>
                        </a:rPr>
                        <a:t>Titanium waste and scrap </a:t>
                      </a:r>
                      <a:endParaRPr lang="en-US" sz="1000" b="1" kern="100" dirty="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3514736622"/>
                  </a:ext>
                </a:extLst>
              </a:tr>
              <a:tr h="147390">
                <a:tc>
                  <a:txBody>
                    <a:bodyPr/>
                    <a:lstStyle/>
                    <a:p>
                      <a:pPr marL="3175" marR="0">
                        <a:lnSpc>
                          <a:spcPct val="107000"/>
                        </a:lnSpc>
                        <a:buNone/>
                      </a:pPr>
                      <a:r>
                        <a:rPr lang="en-US" sz="900" kern="100">
                          <a:effectLst/>
                        </a:rPr>
                        <a:t>81089030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1000" b="1" kern="100" dirty="0">
                          <a:effectLst/>
                        </a:rPr>
                        <a:t>Titanium, articles nesoi </a:t>
                      </a:r>
                      <a:endParaRPr lang="en-US" sz="1000" b="1" kern="100" dirty="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3408798525"/>
                  </a:ext>
                </a:extLst>
              </a:tr>
              <a:tr h="147390">
                <a:tc>
                  <a:txBody>
                    <a:bodyPr/>
                    <a:lstStyle/>
                    <a:p>
                      <a:pPr marL="3175" marR="0">
                        <a:lnSpc>
                          <a:spcPct val="107000"/>
                        </a:lnSpc>
                        <a:buNone/>
                      </a:pPr>
                      <a:r>
                        <a:rPr lang="en-US" sz="900" kern="100">
                          <a:effectLst/>
                        </a:rPr>
                        <a:t>81089060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1000" b="1" kern="100" dirty="0">
                          <a:effectLst/>
                        </a:rPr>
                        <a:t>Titanium, wrought nesoi </a:t>
                      </a:r>
                      <a:endParaRPr lang="en-US" sz="1000" b="1" kern="100" dirty="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3451362790"/>
                  </a:ext>
                </a:extLst>
              </a:tr>
              <a:tr h="147390">
                <a:tc>
                  <a:txBody>
                    <a:bodyPr/>
                    <a:lstStyle/>
                    <a:p>
                      <a:pPr marL="3175" marR="0">
                        <a:lnSpc>
                          <a:spcPct val="107000"/>
                        </a:lnSpc>
                        <a:buNone/>
                      </a:pPr>
                      <a:r>
                        <a:rPr lang="en-US" sz="900" kern="100">
                          <a:effectLst/>
                        </a:rPr>
                        <a:t>81101000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1000" b="1" kern="100" dirty="0">
                          <a:effectLst/>
                        </a:rPr>
                        <a:t>Antimony, unwrought; antimony powders </a:t>
                      </a:r>
                      <a:endParaRPr lang="en-US" sz="1000" b="1" kern="100" dirty="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1632489022"/>
                  </a:ext>
                </a:extLst>
              </a:tr>
              <a:tr h="147390">
                <a:tc>
                  <a:txBody>
                    <a:bodyPr/>
                    <a:lstStyle/>
                    <a:p>
                      <a:pPr marL="3175" marR="0">
                        <a:lnSpc>
                          <a:spcPct val="107000"/>
                        </a:lnSpc>
                        <a:buNone/>
                      </a:pPr>
                      <a:r>
                        <a:rPr lang="en-US" sz="900" kern="100">
                          <a:effectLst/>
                        </a:rPr>
                        <a:t>81102000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1000" b="1" kern="100">
                          <a:effectLst/>
                        </a:rPr>
                        <a:t>Antimony waste and scrap </a:t>
                      </a:r>
                      <a:endParaRPr lang="en-US" sz="1000" b="1"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954098081"/>
                  </a:ext>
                </a:extLst>
              </a:tr>
              <a:tr h="147390">
                <a:tc>
                  <a:txBody>
                    <a:bodyPr/>
                    <a:lstStyle/>
                    <a:p>
                      <a:pPr marL="3175" marR="0">
                        <a:lnSpc>
                          <a:spcPct val="107000"/>
                        </a:lnSpc>
                        <a:buNone/>
                      </a:pPr>
                      <a:r>
                        <a:rPr lang="en-US" sz="900" kern="100">
                          <a:effectLst/>
                        </a:rPr>
                        <a:t>81109000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1000" b="1" kern="100" dirty="0">
                          <a:effectLst/>
                        </a:rPr>
                        <a:t>Articles of antimony, nesoi </a:t>
                      </a:r>
                      <a:endParaRPr lang="en-US" sz="1000" b="1" kern="100" dirty="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3956328613"/>
                  </a:ext>
                </a:extLst>
              </a:tr>
              <a:tr h="147390">
                <a:tc>
                  <a:txBody>
                    <a:bodyPr/>
                    <a:lstStyle/>
                    <a:p>
                      <a:pPr marL="3175" marR="0">
                        <a:lnSpc>
                          <a:spcPct val="107000"/>
                        </a:lnSpc>
                        <a:buNone/>
                      </a:pPr>
                      <a:r>
                        <a:rPr lang="en-US" sz="900" kern="100">
                          <a:effectLst/>
                        </a:rPr>
                        <a:t>81110047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1000" b="1" kern="100" dirty="0">
                          <a:effectLst/>
                        </a:rPr>
                        <a:t>Unwrought manganese flake containing at least 99.5 percent by weight manganese </a:t>
                      </a:r>
                      <a:endParaRPr lang="en-US" sz="1000" b="1" kern="100" dirty="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4177305600"/>
                  </a:ext>
                </a:extLst>
              </a:tr>
              <a:tr h="147390">
                <a:tc>
                  <a:txBody>
                    <a:bodyPr/>
                    <a:lstStyle/>
                    <a:p>
                      <a:pPr marL="3175" marR="0">
                        <a:lnSpc>
                          <a:spcPct val="107000"/>
                        </a:lnSpc>
                        <a:buNone/>
                      </a:pPr>
                      <a:r>
                        <a:rPr lang="en-US" sz="900" kern="100">
                          <a:effectLst/>
                        </a:rPr>
                        <a:t>81110049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1000" b="1" kern="100" dirty="0">
                          <a:effectLst/>
                        </a:rPr>
                        <a:t>Unwrought manganese, nesoi </a:t>
                      </a:r>
                      <a:endParaRPr lang="en-US" sz="1000" b="1" kern="100" dirty="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894766317"/>
                  </a:ext>
                </a:extLst>
              </a:tr>
              <a:tr h="147390">
                <a:tc>
                  <a:txBody>
                    <a:bodyPr/>
                    <a:lstStyle/>
                    <a:p>
                      <a:pPr marL="3175" marR="0">
                        <a:lnSpc>
                          <a:spcPct val="107000"/>
                        </a:lnSpc>
                        <a:buNone/>
                      </a:pPr>
                      <a:r>
                        <a:rPr lang="en-US" sz="900" kern="100">
                          <a:effectLst/>
                        </a:rPr>
                        <a:t>81122100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1000" b="1" kern="100">
                          <a:effectLst/>
                        </a:rPr>
                        <a:t>Chromium, unwrought; chromium powders </a:t>
                      </a:r>
                      <a:endParaRPr lang="en-US" sz="1000" b="1"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769161157"/>
                  </a:ext>
                </a:extLst>
              </a:tr>
              <a:tr h="147390">
                <a:tc>
                  <a:txBody>
                    <a:bodyPr/>
                    <a:lstStyle/>
                    <a:p>
                      <a:pPr marL="3175" marR="0">
                        <a:lnSpc>
                          <a:spcPct val="107000"/>
                        </a:lnSpc>
                        <a:buNone/>
                      </a:pPr>
                      <a:r>
                        <a:rPr lang="en-US" sz="900" kern="100">
                          <a:effectLst/>
                        </a:rPr>
                        <a:t>81122200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1000" b="1" kern="100" dirty="0">
                          <a:effectLst/>
                        </a:rPr>
                        <a:t>Chromium waste and scrap </a:t>
                      </a:r>
                      <a:endParaRPr lang="en-US" sz="1000" b="1" kern="100" dirty="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1225651093"/>
                  </a:ext>
                </a:extLst>
              </a:tr>
              <a:tr h="147390">
                <a:tc>
                  <a:txBody>
                    <a:bodyPr/>
                    <a:lstStyle/>
                    <a:p>
                      <a:pPr marL="3175" marR="0">
                        <a:lnSpc>
                          <a:spcPct val="107000"/>
                        </a:lnSpc>
                        <a:buNone/>
                      </a:pPr>
                      <a:r>
                        <a:rPr lang="en-US" sz="900" kern="100">
                          <a:effectLst/>
                        </a:rPr>
                        <a:t>81122900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1000" b="1" kern="100" dirty="0">
                          <a:effectLst/>
                        </a:rPr>
                        <a:t>Articles of chromium, nesoi </a:t>
                      </a:r>
                      <a:endParaRPr lang="en-US" sz="1000" b="1" kern="100" dirty="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3552702791"/>
                  </a:ext>
                </a:extLst>
              </a:tr>
              <a:tr h="147390">
                <a:tc>
                  <a:txBody>
                    <a:bodyPr/>
                    <a:lstStyle/>
                    <a:p>
                      <a:pPr marL="3175" marR="0">
                        <a:lnSpc>
                          <a:spcPct val="107000"/>
                        </a:lnSpc>
                        <a:buNone/>
                      </a:pPr>
                      <a:r>
                        <a:rPr lang="en-US" sz="900" kern="100">
                          <a:effectLst/>
                        </a:rPr>
                        <a:t>81124110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1000" b="1" kern="100" dirty="0">
                          <a:effectLst/>
                        </a:rPr>
                        <a:t>Rhenium, waste and scrap </a:t>
                      </a:r>
                      <a:endParaRPr lang="en-US" sz="1000" b="1" kern="100" dirty="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1875621748"/>
                  </a:ext>
                </a:extLst>
              </a:tr>
              <a:tr h="147390">
                <a:tc>
                  <a:txBody>
                    <a:bodyPr/>
                    <a:lstStyle/>
                    <a:p>
                      <a:pPr marL="3175" marR="0">
                        <a:lnSpc>
                          <a:spcPct val="107000"/>
                        </a:lnSpc>
                        <a:buNone/>
                      </a:pPr>
                      <a:r>
                        <a:rPr lang="en-US" sz="900" kern="100">
                          <a:effectLst/>
                        </a:rPr>
                        <a:t>81124150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1000" b="1" kern="100">
                          <a:effectLst/>
                        </a:rPr>
                        <a:t>Rhenium, unwrought; rhenium powders </a:t>
                      </a:r>
                      <a:endParaRPr lang="en-US" sz="1000" b="1"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2642709363"/>
                  </a:ext>
                </a:extLst>
              </a:tr>
              <a:tr h="147390">
                <a:tc>
                  <a:txBody>
                    <a:bodyPr/>
                    <a:lstStyle/>
                    <a:p>
                      <a:pPr marL="3175" marR="0">
                        <a:lnSpc>
                          <a:spcPct val="107000"/>
                        </a:lnSpc>
                        <a:buNone/>
                      </a:pPr>
                      <a:r>
                        <a:rPr lang="en-US" sz="900" kern="100">
                          <a:effectLst/>
                        </a:rPr>
                        <a:t>81124900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1000" b="1" kern="100" dirty="0">
                          <a:effectLst/>
                        </a:rPr>
                        <a:t>Rhenium, articles, nesoi </a:t>
                      </a:r>
                      <a:endParaRPr lang="en-US" sz="1000" b="1" kern="100" dirty="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2763792687"/>
                  </a:ext>
                </a:extLst>
              </a:tr>
              <a:tr h="147390">
                <a:tc>
                  <a:txBody>
                    <a:bodyPr/>
                    <a:lstStyle/>
                    <a:p>
                      <a:pPr marL="3175" marR="0">
                        <a:lnSpc>
                          <a:spcPct val="107000"/>
                        </a:lnSpc>
                        <a:buNone/>
                      </a:pPr>
                      <a:r>
                        <a:rPr lang="en-US" sz="900" kern="100">
                          <a:effectLst/>
                        </a:rPr>
                        <a:t>81125900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1000" b="1" kern="100" dirty="0">
                          <a:effectLst/>
                        </a:rPr>
                        <a:t>Articles of thallium, nesoi </a:t>
                      </a:r>
                      <a:endParaRPr lang="en-US" sz="1000" b="1" kern="100" dirty="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404430650"/>
                  </a:ext>
                </a:extLst>
              </a:tr>
              <a:tr h="147390">
                <a:tc>
                  <a:txBody>
                    <a:bodyPr/>
                    <a:lstStyle/>
                    <a:p>
                      <a:pPr marL="3175" marR="0">
                        <a:lnSpc>
                          <a:spcPct val="107000"/>
                        </a:lnSpc>
                        <a:buNone/>
                      </a:pPr>
                      <a:r>
                        <a:rPr lang="en-US" sz="900" kern="100">
                          <a:effectLst/>
                        </a:rPr>
                        <a:t>81129210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1000" b="1" kern="100" dirty="0">
                          <a:effectLst/>
                        </a:rPr>
                        <a:t>Gallium, unwrought; gallium powders </a:t>
                      </a:r>
                      <a:endParaRPr lang="en-US" sz="1000" b="1" kern="100" dirty="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1987468279"/>
                  </a:ext>
                </a:extLst>
              </a:tr>
              <a:tr h="147390">
                <a:tc>
                  <a:txBody>
                    <a:bodyPr/>
                    <a:lstStyle/>
                    <a:p>
                      <a:pPr marL="3175" marR="0">
                        <a:lnSpc>
                          <a:spcPct val="107000"/>
                        </a:lnSpc>
                        <a:buNone/>
                      </a:pPr>
                      <a:r>
                        <a:rPr lang="en-US" sz="900" kern="100">
                          <a:effectLst/>
                        </a:rPr>
                        <a:t>81129230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1000" b="1" kern="100">
                          <a:effectLst/>
                        </a:rPr>
                        <a:t>Indium, unwrought; indium powders </a:t>
                      </a:r>
                      <a:endParaRPr lang="en-US" sz="1000" b="1"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3544563694"/>
                  </a:ext>
                </a:extLst>
              </a:tr>
              <a:tr h="147390">
                <a:tc>
                  <a:txBody>
                    <a:bodyPr/>
                    <a:lstStyle/>
                    <a:p>
                      <a:pPr marL="3175" marR="0">
                        <a:lnSpc>
                          <a:spcPct val="107000"/>
                        </a:lnSpc>
                        <a:buNone/>
                      </a:pPr>
                      <a:r>
                        <a:rPr lang="en-US" sz="900" kern="100">
                          <a:effectLst/>
                        </a:rPr>
                        <a:t>81129240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1000" b="1" kern="100" dirty="0">
                          <a:effectLst/>
                        </a:rPr>
                        <a:t>Niobium (columbium), unwrought; niobium powders </a:t>
                      </a:r>
                      <a:endParaRPr lang="en-US" sz="1000" b="1" kern="100" dirty="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1757698992"/>
                  </a:ext>
                </a:extLst>
              </a:tr>
              <a:tr h="147390">
                <a:tc>
                  <a:txBody>
                    <a:bodyPr/>
                    <a:lstStyle/>
                    <a:p>
                      <a:pPr marL="3175" marR="0">
                        <a:lnSpc>
                          <a:spcPct val="107000"/>
                        </a:lnSpc>
                        <a:buNone/>
                      </a:pPr>
                      <a:r>
                        <a:rPr lang="en-US" sz="900" kern="100">
                          <a:effectLst/>
                        </a:rPr>
                        <a:t>81129260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1000" b="1" kern="100" dirty="0">
                          <a:effectLst/>
                        </a:rPr>
                        <a:t>Germanium, unwrought </a:t>
                      </a:r>
                      <a:endParaRPr lang="en-US" sz="1000" b="1" kern="100" dirty="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3765860108"/>
                  </a:ext>
                </a:extLst>
              </a:tr>
              <a:tr h="147390">
                <a:tc>
                  <a:txBody>
                    <a:bodyPr/>
                    <a:lstStyle/>
                    <a:p>
                      <a:pPr marL="3175" marR="0">
                        <a:lnSpc>
                          <a:spcPct val="107000"/>
                        </a:lnSpc>
                        <a:buNone/>
                      </a:pPr>
                      <a:r>
                        <a:rPr lang="en-US" sz="900" kern="100">
                          <a:effectLst/>
                        </a:rPr>
                        <a:t>81129265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1000" b="1" kern="100" dirty="0">
                          <a:effectLst/>
                        </a:rPr>
                        <a:t>Germanium powder, wrought </a:t>
                      </a:r>
                      <a:endParaRPr lang="en-US" sz="1000" b="1" kern="100" dirty="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482602700"/>
                  </a:ext>
                </a:extLst>
              </a:tr>
              <a:tr h="147390">
                <a:tc>
                  <a:txBody>
                    <a:bodyPr/>
                    <a:lstStyle/>
                    <a:p>
                      <a:pPr marL="3175" marR="0">
                        <a:lnSpc>
                          <a:spcPct val="107000"/>
                        </a:lnSpc>
                        <a:buNone/>
                      </a:pPr>
                      <a:r>
                        <a:rPr lang="en-US" sz="900" kern="100">
                          <a:effectLst/>
                        </a:rPr>
                        <a:t>81129910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1000" b="1" kern="100" dirty="0">
                          <a:effectLst/>
                        </a:rPr>
                        <a:t>Germanium nesoi and articles thereof </a:t>
                      </a:r>
                      <a:endParaRPr lang="en-US" sz="1000" b="1" kern="100" dirty="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3101078491"/>
                  </a:ext>
                </a:extLst>
              </a:tr>
              <a:tr h="147390">
                <a:tc>
                  <a:txBody>
                    <a:bodyPr/>
                    <a:lstStyle/>
                    <a:p>
                      <a:pPr marL="3175" marR="0">
                        <a:lnSpc>
                          <a:spcPct val="107000"/>
                        </a:lnSpc>
                        <a:buNone/>
                      </a:pPr>
                      <a:r>
                        <a:rPr lang="en-US" sz="900" kern="100">
                          <a:effectLst/>
                        </a:rPr>
                        <a:t>81129991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1000" b="1" kern="100" dirty="0">
                          <a:effectLst/>
                        </a:rPr>
                        <a:t>Articles of gallium, indium, or niobium, nesoi </a:t>
                      </a:r>
                      <a:endParaRPr lang="en-US" sz="1000" b="1" kern="100" dirty="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639079861"/>
                  </a:ext>
                </a:extLst>
              </a:tr>
              <a:tr h="147390">
                <a:tc>
                  <a:txBody>
                    <a:bodyPr/>
                    <a:lstStyle/>
                    <a:p>
                      <a:pPr marL="3175" marR="0">
                        <a:lnSpc>
                          <a:spcPct val="107000"/>
                        </a:lnSpc>
                        <a:buNone/>
                      </a:pPr>
                      <a:r>
                        <a:rPr lang="en-US" sz="900" kern="100">
                          <a:effectLst/>
                        </a:rPr>
                        <a:t>85411000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1000" b="1" kern="100">
                          <a:effectLst/>
                        </a:rPr>
                        <a:t>Diodes, other than photosensitive or light-emitting diodes </a:t>
                      </a:r>
                      <a:endParaRPr lang="en-US" sz="1000" b="1"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3518350722"/>
                  </a:ext>
                </a:extLst>
              </a:tr>
              <a:tr h="252514">
                <a:tc>
                  <a:txBody>
                    <a:bodyPr/>
                    <a:lstStyle/>
                    <a:p>
                      <a:pPr marL="3175" marR="0">
                        <a:lnSpc>
                          <a:spcPct val="107000"/>
                        </a:lnSpc>
                        <a:buNone/>
                      </a:pPr>
                      <a:r>
                        <a:rPr lang="en-US" sz="900" kern="100">
                          <a:effectLst/>
                        </a:rPr>
                        <a:t>85412100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nchor="b"/>
                </a:tc>
                <a:tc>
                  <a:txBody>
                    <a:bodyPr/>
                    <a:lstStyle/>
                    <a:p>
                      <a:pPr marL="0" marR="0">
                        <a:lnSpc>
                          <a:spcPct val="107000"/>
                        </a:lnSpc>
                        <a:buNone/>
                      </a:pPr>
                      <a:r>
                        <a:rPr lang="en-US" sz="1000" b="1" kern="100" dirty="0">
                          <a:effectLst/>
                        </a:rPr>
                        <a:t>Transistors, other than photosensitive transistors, with a dissipation rating of less than 1 W </a:t>
                      </a:r>
                      <a:endParaRPr lang="en-US" sz="1000" b="1" kern="100" dirty="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3811501044"/>
                  </a:ext>
                </a:extLst>
              </a:tr>
              <a:tr h="252514">
                <a:tc>
                  <a:txBody>
                    <a:bodyPr/>
                    <a:lstStyle/>
                    <a:p>
                      <a:pPr marL="3175" marR="0">
                        <a:lnSpc>
                          <a:spcPct val="107000"/>
                        </a:lnSpc>
                        <a:buNone/>
                      </a:pPr>
                      <a:r>
                        <a:rPr lang="en-US" sz="900" kern="100">
                          <a:effectLst/>
                        </a:rPr>
                        <a:t>85412900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nchor="b"/>
                </a:tc>
                <a:tc>
                  <a:txBody>
                    <a:bodyPr/>
                    <a:lstStyle/>
                    <a:p>
                      <a:pPr marL="0" marR="0" algn="just">
                        <a:lnSpc>
                          <a:spcPct val="107000"/>
                        </a:lnSpc>
                        <a:buNone/>
                      </a:pPr>
                      <a:r>
                        <a:rPr lang="en-US" sz="1000" b="1" kern="100" dirty="0">
                          <a:effectLst/>
                        </a:rPr>
                        <a:t>Transistors, other than photosensitive transistors, with a dissipation rating of 1 W or more </a:t>
                      </a:r>
                      <a:endParaRPr lang="en-US" sz="1000" b="1" kern="100" dirty="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2871369136"/>
                  </a:ext>
                </a:extLst>
              </a:tr>
              <a:tr h="147390">
                <a:tc>
                  <a:txBody>
                    <a:bodyPr/>
                    <a:lstStyle/>
                    <a:p>
                      <a:pPr marL="3175" marR="0">
                        <a:lnSpc>
                          <a:spcPct val="107000"/>
                        </a:lnSpc>
                        <a:buNone/>
                      </a:pPr>
                      <a:r>
                        <a:rPr lang="en-US" sz="900" kern="100">
                          <a:effectLst/>
                        </a:rPr>
                        <a:t>85413000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1000" b="1" kern="100">
                          <a:effectLst/>
                        </a:rPr>
                        <a:t>Thyristors, diacs and triacs, other than photosensitive devices </a:t>
                      </a:r>
                      <a:endParaRPr lang="en-US" sz="1000" b="1"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2138844644"/>
                  </a:ext>
                </a:extLst>
              </a:tr>
              <a:tr h="147390">
                <a:tc>
                  <a:txBody>
                    <a:bodyPr/>
                    <a:lstStyle/>
                    <a:p>
                      <a:pPr marL="3175" marR="0">
                        <a:lnSpc>
                          <a:spcPct val="107000"/>
                        </a:lnSpc>
                        <a:buNone/>
                      </a:pPr>
                      <a:r>
                        <a:rPr lang="en-US" sz="900" kern="100">
                          <a:effectLst/>
                        </a:rPr>
                        <a:t>85414910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1000" b="1" kern="100" dirty="0">
                          <a:effectLst/>
                        </a:rPr>
                        <a:t>Other photosensitive semiconductor diodes, other than light-emitting </a:t>
                      </a:r>
                      <a:endParaRPr lang="en-US" sz="1000" b="1" kern="100" dirty="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3170488019"/>
                  </a:ext>
                </a:extLst>
              </a:tr>
              <a:tr h="147390">
                <a:tc>
                  <a:txBody>
                    <a:bodyPr/>
                    <a:lstStyle/>
                    <a:p>
                      <a:pPr marL="3175" marR="0">
                        <a:lnSpc>
                          <a:spcPct val="107000"/>
                        </a:lnSpc>
                        <a:buNone/>
                      </a:pPr>
                      <a:r>
                        <a:rPr lang="en-US" sz="900" kern="100">
                          <a:effectLst/>
                        </a:rPr>
                        <a:t>85414970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1000" b="1" kern="100">
                          <a:effectLst/>
                        </a:rPr>
                        <a:t>Other photosensitive semiconductor transistors </a:t>
                      </a:r>
                      <a:endParaRPr lang="en-US" sz="1000" b="1"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299449480"/>
                  </a:ext>
                </a:extLst>
              </a:tr>
              <a:tr h="147390">
                <a:tc>
                  <a:txBody>
                    <a:bodyPr/>
                    <a:lstStyle/>
                    <a:p>
                      <a:pPr marL="3175" marR="0">
                        <a:lnSpc>
                          <a:spcPct val="107000"/>
                        </a:lnSpc>
                        <a:buNone/>
                      </a:pPr>
                      <a:r>
                        <a:rPr lang="en-US" sz="900" kern="100">
                          <a:effectLst/>
                        </a:rPr>
                        <a:t>85414980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1000" b="1" kern="100" dirty="0">
                          <a:effectLst/>
                        </a:rPr>
                        <a:t>Optical coupled isolators </a:t>
                      </a:r>
                      <a:endParaRPr lang="en-US" sz="1000" b="1" kern="100" dirty="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2853288554"/>
                  </a:ext>
                </a:extLst>
              </a:tr>
              <a:tr h="147390">
                <a:tc>
                  <a:txBody>
                    <a:bodyPr/>
                    <a:lstStyle/>
                    <a:p>
                      <a:pPr marL="3175" marR="0">
                        <a:lnSpc>
                          <a:spcPct val="107000"/>
                        </a:lnSpc>
                        <a:buNone/>
                      </a:pPr>
                      <a:r>
                        <a:rPr lang="en-US" sz="900" kern="100">
                          <a:effectLst/>
                        </a:rPr>
                        <a:t>85414995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1000" b="1" kern="100" dirty="0">
                          <a:effectLst/>
                        </a:rPr>
                        <a:t>Other photosensitive semiconductor devices, other than diodes or transistors, nesoi </a:t>
                      </a:r>
                      <a:endParaRPr lang="en-US" sz="1000" b="1" kern="100" dirty="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2080737409"/>
                  </a:ext>
                </a:extLst>
              </a:tr>
              <a:tr h="147390">
                <a:tc>
                  <a:txBody>
                    <a:bodyPr/>
                    <a:lstStyle/>
                    <a:p>
                      <a:pPr marL="3175" marR="0">
                        <a:lnSpc>
                          <a:spcPct val="107000"/>
                        </a:lnSpc>
                        <a:buNone/>
                      </a:pPr>
                      <a:r>
                        <a:rPr lang="en-US" sz="900" kern="100">
                          <a:effectLst/>
                        </a:rPr>
                        <a:t>85415100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tc>
                  <a:txBody>
                    <a:bodyPr/>
                    <a:lstStyle/>
                    <a:p>
                      <a:pPr marL="0" marR="0">
                        <a:lnSpc>
                          <a:spcPct val="107000"/>
                        </a:lnSpc>
                        <a:buNone/>
                      </a:pPr>
                      <a:r>
                        <a:rPr lang="en-US" sz="1000" b="1" kern="100" dirty="0">
                          <a:effectLst/>
                        </a:rPr>
                        <a:t>Other semiconductor-based transducers, other than photosensitive transducers </a:t>
                      </a:r>
                      <a:endParaRPr lang="en-US" sz="1000" b="1" kern="100" dirty="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3709907423"/>
                  </a:ext>
                </a:extLst>
              </a:tr>
              <a:tr h="252514">
                <a:tc>
                  <a:txBody>
                    <a:bodyPr/>
                    <a:lstStyle/>
                    <a:p>
                      <a:pPr marL="3175" marR="0">
                        <a:lnSpc>
                          <a:spcPct val="107000"/>
                        </a:lnSpc>
                        <a:buNone/>
                      </a:pPr>
                      <a:r>
                        <a:rPr lang="en-US" sz="900" kern="100">
                          <a:effectLst/>
                        </a:rPr>
                        <a:t>85415900 </a:t>
                      </a:r>
                      <a:endParaRPr lang="en-US" sz="900" kern="10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nchor="b"/>
                </a:tc>
                <a:tc>
                  <a:txBody>
                    <a:bodyPr/>
                    <a:lstStyle/>
                    <a:p>
                      <a:pPr marL="0" marR="0">
                        <a:lnSpc>
                          <a:spcPct val="107000"/>
                        </a:lnSpc>
                        <a:buNone/>
                      </a:pPr>
                      <a:r>
                        <a:rPr lang="en-US" sz="1000" b="1" kern="100" dirty="0">
                          <a:effectLst/>
                        </a:rPr>
                        <a:t>Other semiconductor devices, other than semiconductor-based transducers, other than photosensitive devices, nesoi </a:t>
                      </a:r>
                      <a:endParaRPr lang="en-US" sz="1000" b="1" kern="100" dirty="0">
                        <a:solidFill>
                          <a:srgbClr val="000000"/>
                        </a:solidFill>
                        <a:effectLst/>
                        <a:latin typeface="Times New Roman" panose="02020603050405020304" pitchFamily="18" charset="0"/>
                        <a:ea typeface="Times New Roman" panose="02020603050405020304" pitchFamily="18" charset="0"/>
                      </a:endParaRPr>
                    </a:p>
                  </a:txBody>
                  <a:tcPr marL="31773" marR="17985" marT="1798" marB="899"/>
                </a:tc>
                <a:extLst>
                  <a:ext uri="{0D108BD9-81ED-4DB2-BD59-A6C34878D82A}">
                    <a16:rowId xmlns:a16="http://schemas.microsoft.com/office/drawing/2014/main" val="4239400424"/>
                  </a:ext>
                </a:extLst>
              </a:tr>
            </a:tbl>
          </a:graphicData>
        </a:graphic>
      </p:graphicFrame>
    </p:spTree>
    <p:extLst>
      <p:ext uri="{BB962C8B-B14F-4D97-AF65-F5344CB8AC3E}">
        <p14:creationId xmlns:p14="http://schemas.microsoft.com/office/powerpoint/2010/main" val="1546211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033B57-EA2A-F336-3FC5-A988BA3E7445}"/>
              </a:ext>
            </a:extLst>
          </p:cNvPr>
          <p:cNvSpPr txBox="1"/>
          <p:nvPr/>
        </p:nvSpPr>
        <p:spPr>
          <a:xfrm>
            <a:off x="938464" y="733926"/>
            <a:ext cx="9384632" cy="3970318"/>
          </a:xfrm>
          <a:prstGeom prst="rect">
            <a:avLst/>
          </a:prstGeom>
          <a:noFill/>
        </p:spPr>
        <p:txBody>
          <a:bodyPr wrap="square">
            <a:spAutoFit/>
          </a:bodyPr>
          <a:lstStyle/>
          <a:p>
            <a:r>
              <a:rPr lang="en-US" b="1" i="0" u="sng" dirty="0">
                <a:solidFill>
                  <a:srgbClr val="333333"/>
                </a:solidFill>
                <a:effectLst/>
                <a:latin typeface="Aptos" panose="020B0004020202020204" pitchFamily="34" charset="0"/>
              </a:rPr>
              <a:t>CHAPTER 98</a:t>
            </a:r>
            <a:br>
              <a:rPr lang="en-US" dirty="0">
                <a:latin typeface="Aptos" panose="020B0004020202020204" pitchFamily="34" charset="0"/>
              </a:rPr>
            </a:br>
            <a:endParaRPr lang="en-US" dirty="0">
              <a:latin typeface="Aptos" panose="020B0004020202020204" pitchFamily="34" charset="0"/>
            </a:endParaRPr>
          </a:p>
          <a:p>
            <a:r>
              <a:rPr lang="en-US" b="0" i="0" dirty="0">
                <a:solidFill>
                  <a:srgbClr val="333333"/>
                </a:solidFill>
                <a:effectLst/>
                <a:latin typeface="Aptos" panose="020B0004020202020204" pitchFamily="34" charset="0"/>
              </a:rPr>
              <a:t>The additional duties imposed by the headings above </a:t>
            </a:r>
            <a:r>
              <a:rPr lang="en-US" b="1" i="0" dirty="0">
                <a:solidFill>
                  <a:srgbClr val="0070C0"/>
                </a:solidFill>
                <a:effectLst/>
                <a:latin typeface="Aptos" panose="020B0004020202020204" pitchFamily="34" charset="0"/>
              </a:rPr>
              <a:t>shall not apply </a:t>
            </a:r>
            <a:r>
              <a:rPr lang="en-US" b="0" i="0" dirty="0">
                <a:solidFill>
                  <a:srgbClr val="333333"/>
                </a:solidFill>
                <a:effectLst/>
                <a:latin typeface="Aptos" panose="020B0004020202020204" pitchFamily="34" charset="0"/>
              </a:rPr>
              <a:t>to goods for which entry is properly claimed under a provision </a:t>
            </a:r>
            <a:r>
              <a:rPr lang="en-US" b="1" i="0" dirty="0">
                <a:solidFill>
                  <a:srgbClr val="0070C0"/>
                </a:solidFill>
                <a:effectLst/>
                <a:latin typeface="Aptos" panose="020B0004020202020204" pitchFamily="34" charset="0"/>
              </a:rPr>
              <a:t>of chapter 98 of HTSUS </a:t>
            </a:r>
            <a:r>
              <a:rPr lang="en-US" b="0" i="0" dirty="0">
                <a:solidFill>
                  <a:srgbClr val="333333"/>
                </a:solidFill>
                <a:effectLst/>
                <a:latin typeface="Aptos" panose="020B0004020202020204" pitchFamily="34" charset="0"/>
              </a:rPr>
              <a:t>pursuant to applicable U.S. Customs and Border Protection (CBP) regulations, and whenever CBP agrees that entry under such a provision is appropriate, </a:t>
            </a:r>
            <a:r>
              <a:rPr lang="en-US" b="1" i="0" dirty="0">
                <a:solidFill>
                  <a:srgbClr val="333333"/>
                </a:solidFill>
                <a:effectLst/>
                <a:latin typeface="Aptos" panose="020B0004020202020204" pitchFamily="34" charset="0"/>
              </a:rPr>
              <a:t>except for goods entered under heading 9802.00.80; and subheadings 9802.00.40, 9802.00.50, and 9802.00.60</a:t>
            </a:r>
            <a:r>
              <a:rPr lang="en-US" b="0" i="0" dirty="0">
                <a:solidFill>
                  <a:srgbClr val="333333"/>
                </a:solidFill>
                <a:effectLst/>
                <a:latin typeface="Aptos" panose="020B0004020202020204" pitchFamily="34" charset="0"/>
              </a:rPr>
              <a:t>. </a:t>
            </a:r>
          </a:p>
          <a:p>
            <a:endParaRPr lang="en-US" dirty="0">
              <a:solidFill>
                <a:srgbClr val="333333"/>
              </a:solidFill>
              <a:latin typeface="Aptos" panose="020B0004020202020204" pitchFamily="34" charset="0"/>
            </a:endParaRPr>
          </a:p>
          <a:p>
            <a:r>
              <a:rPr lang="en-US" b="0" i="0" dirty="0">
                <a:solidFill>
                  <a:srgbClr val="333333"/>
                </a:solidFill>
                <a:effectLst/>
                <a:latin typeface="Aptos" panose="020B0004020202020204" pitchFamily="34" charset="0"/>
              </a:rPr>
              <a:t>For subheadings </a:t>
            </a:r>
            <a:r>
              <a:rPr lang="en-US" b="1" i="0" dirty="0">
                <a:solidFill>
                  <a:srgbClr val="333333"/>
                </a:solidFill>
                <a:effectLst/>
                <a:latin typeface="Aptos" panose="020B0004020202020204" pitchFamily="34" charset="0"/>
              </a:rPr>
              <a:t>9802.00.40, 9802.00.50, and 9802.00.60</a:t>
            </a:r>
            <a:r>
              <a:rPr lang="en-US" b="0" i="0" dirty="0">
                <a:solidFill>
                  <a:srgbClr val="333333"/>
                </a:solidFill>
                <a:effectLst/>
                <a:latin typeface="Aptos" panose="020B0004020202020204" pitchFamily="34" charset="0"/>
              </a:rPr>
              <a:t>, the additional duties apply to the value of repairs, alterations, or processing performed, as described in the applicable subheading. </a:t>
            </a:r>
          </a:p>
          <a:p>
            <a:endParaRPr lang="en-US" dirty="0">
              <a:solidFill>
                <a:srgbClr val="333333"/>
              </a:solidFill>
              <a:latin typeface="Aptos" panose="020B0004020202020204" pitchFamily="34" charset="0"/>
            </a:endParaRPr>
          </a:p>
          <a:p>
            <a:r>
              <a:rPr lang="en-US" b="0" i="0" dirty="0">
                <a:solidFill>
                  <a:srgbClr val="333333"/>
                </a:solidFill>
                <a:effectLst/>
                <a:latin typeface="Aptos" panose="020B0004020202020204" pitchFamily="34" charset="0"/>
              </a:rPr>
              <a:t>For heading </a:t>
            </a:r>
            <a:r>
              <a:rPr lang="en-US" b="1" i="0" dirty="0">
                <a:solidFill>
                  <a:srgbClr val="333333"/>
                </a:solidFill>
                <a:effectLst/>
                <a:latin typeface="Aptos" panose="020B0004020202020204" pitchFamily="34" charset="0"/>
              </a:rPr>
              <a:t>9802.00.80</a:t>
            </a:r>
            <a:r>
              <a:rPr lang="en-US" b="0" i="0" dirty="0">
                <a:solidFill>
                  <a:srgbClr val="333333"/>
                </a:solidFill>
                <a:effectLst/>
                <a:latin typeface="Aptos" panose="020B0004020202020204" pitchFamily="34" charset="0"/>
              </a:rPr>
              <a:t>, the additional duties apply to the value of the article assembled abroad, less the cost or value of such products of the United States, as described.</a:t>
            </a:r>
            <a:endParaRPr lang="en-US" dirty="0">
              <a:latin typeface="Aptos" panose="020B0004020202020204" pitchFamily="34" charset="0"/>
            </a:endParaRPr>
          </a:p>
        </p:txBody>
      </p:sp>
    </p:spTree>
    <p:extLst>
      <p:ext uri="{BB962C8B-B14F-4D97-AF65-F5344CB8AC3E}">
        <p14:creationId xmlns:p14="http://schemas.microsoft.com/office/powerpoint/2010/main" val="1592438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0BE87-33C3-501C-667C-9D9C82DFDB91}"/>
              </a:ext>
            </a:extLst>
          </p:cNvPr>
          <p:cNvSpPr>
            <a:spLocks noGrp="1"/>
          </p:cNvSpPr>
          <p:nvPr>
            <p:ph type="title"/>
          </p:nvPr>
        </p:nvSpPr>
        <p:spPr>
          <a:xfrm>
            <a:off x="904775" y="539266"/>
            <a:ext cx="10058400" cy="1450757"/>
          </a:xfrm>
        </p:spPr>
        <p:txBody>
          <a:bodyPr/>
          <a:lstStyle/>
          <a:p>
            <a:r>
              <a:rPr kumimoji="0" lang="en-US" altLang="en-US" sz="48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International Emergency Economic Powers Act</a:t>
            </a:r>
            <a:r>
              <a:rPr kumimoji="0" lang="en-US" altLang="en-US" sz="4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(IEEPA)</a:t>
            </a:r>
            <a:endParaRPr lang="en-US" dirty="0"/>
          </a:p>
        </p:txBody>
      </p:sp>
      <p:sp>
        <p:nvSpPr>
          <p:cNvPr id="4" name="Rectangle 2">
            <a:extLst>
              <a:ext uri="{FF2B5EF4-FFF2-40B4-BE49-F238E27FC236}">
                <a16:creationId xmlns:a16="http://schemas.microsoft.com/office/drawing/2014/main" id="{FDDAB088-B38D-2905-FD3A-FB5CC2A41F47}"/>
              </a:ext>
            </a:extLst>
          </p:cNvPr>
          <p:cNvSpPr>
            <a:spLocks noGrp="1" noChangeArrowheads="1"/>
          </p:cNvSpPr>
          <p:nvPr>
            <p:ph idx="1"/>
          </p:nvPr>
        </p:nvSpPr>
        <p:spPr bwMode="auto">
          <a:xfrm>
            <a:off x="1072396" y="2018415"/>
            <a:ext cx="10058400" cy="25853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effectLst/>
                <a:latin typeface="Arial" panose="020B0604020202020204" pitchFamily="34" charset="0"/>
              </a:rPr>
              <a:t>The </a:t>
            </a:r>
            <a:r>
              <a:rPr kumimoji="0" lang="en-US" altLang="en-US" sz="1800" b="1" i="0" u="none" strike="noStrike" cap="none" normalizeH="0" baseline="0" dirty="0">
                <a:ln>
                  <a:noFill/>
                </a:ln>
                <a:effectLst/>
                <a:latin typeface="Arial" panose="020B0604020202020204" pitchFamily="34" charset="0"/>
                <a:cs typeface="Arial" panose="020B0604020202020204" pitchFamily="34" charset="0"/>
              </a:rPr>
              <a:t>International Emergency Economic Powers Act</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1800" b="1" i="0" u="none" strike="noStrike" cap="none" normalizeH="0" baseline="0" dirty="0">
                <a:ln>
                  <a:noFill/>
                </a:ln>
                <a:effectLst/>
                <a:latin typeface="Arial" panose="020B0604020202020204" pitchFamily="34" charset="0"/>
                <a:cs typeface="Arial" panose="020B0604020202020204" pitchFamily="34" charset="0"/>
              </a:rPr>
              <a:t>IEEPA </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enacted October 28, 1977,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is a </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hlinkClick r:id="rId2" tooltip="United States federal law">
                  <a:extLst>
                    <a:ext uri="{A12FA001-AC4F-418D-AE19-62706E023703}">
                      <ahyp:hlinkClr xmlns:ahyp="http://schemas.microsoft.com/office/drawing/2018/hyperlinkcolor" val="tx"/>
                    </a:ext>
                  </a:extLst>
                </a:hlinkClick>
              </a:rPr>
              <a:t>United States federal law</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authorizing the </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hlinkClick r:id="rId3" tooltip="President of the United States">
                  <a:extLst>
                    <a:ext uri="{A12FA001-AC4F-418D-AE19-62706E023703}">
                      <ahyp:hlinkClr xmlns:ahyp="http://schemas.microsoft.com/office/drawing/2018/hyperlinkcolor" val="tx"/>
                    </a:ext>
                  </a:extLst>
                </a:hlinkClick>
              </a:rPr>
              <a:t>president</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to regulate international commerce after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declaring a </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hlinkClick r:id="rId4" tooltip="National emergency">
                  <a:extLst>
                    <a:ext uri="{A12FA001-AC4F-418D-AE19-62706E023703}">
                      <ahyp:hlinkClr xmlns:ahyp="http://schemas.microsoft.com/office/drawing/2018/hyperlinkcolor" val="tx"/>
                    </a:ext>
                  </a:extLst>
                </a:hlinkClick>
              </a:rPr>
              <a:t>national emergency</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in response to any unusual and extraordinary threat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to the </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hlinkClick r:id="rId5" tooltip="United States">
                  <a:extLst>
                    <a:ext uri="{A12FA001-AC4F-418D-AE19-62706E023703}">
                      <ahyp:hlinkClr xmlns:ahyp="http://schemas.microsoft.com/office/drawing/2018/hyperlinkcolor" val="tx"/>
                    </a:ext>
                  </a:extLst>
                </a:hlinkClick>
              </a:rPr>
              <a:t>United States</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which has its source in whole or substantial part outside the United States</a:t>
            </a:r>
            <a:r>
              <a:rPr kumimoji="0" lang="en-US" altLang="en-US" sz="1800" b="0" i="0" u="none" strike="noStrike" cap="none" normalizeH="0" baseline="0" dirty="0">
                <a:ln>
                  <a:noFill/>
                </a:ln>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u="sng" dirty="0"/>
              <a:t>Examples of Implementation by use of the authority</a:t>
            </a:r>
            <a:endParaRPr lang="en-US" altLang="en-US" sz="1800" u="sng"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effectLst/>
              </a:rPr>
              <a:t>Canada tariff 25%, exempt for USMCA goods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dirty="0">
                <a:latin typeface="Arial" panose="020B0604020202020204" pitchFamily="34" charset="0"/>
              </a:rPr>
              <a:t>Mexico tariff 25%, exempt for USMCA goods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effectLst/>
              </a:rPr>
              <a:t>China tariff 20%</a:t>
            </a:r>
            <a:endParaRPr kumimoji="0" lang="en-US" altLang="en-US"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794079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59" name="Rectangle 23558">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FFCD98-AA72-A00F-42CA-68622E93E476}"/>
              </a:ext>
            </a:extLst>
          </p:cNvPr>
          <p:cNvSpPr>
            <a:spLocks noGrp="1"/>
          </p:cNvSpPr>
          <p:nvPr>
            <p:ph type="title"/>
          </p:nvPr>
        </p:nvSpPr>
        <p:spPr>
          <a:xfrm>
            <a:off x="433138" y="634946"/>
            <a:ext cx="5325402" cy="772749"/>
          </a:xfrm>
        </p:spPr>
        <p:txBody>
          <a:bodyPr>
            <a:normAutofit/>
          </a:bodyPr>
          <a:lstStyle/>
          <a:p>
            <a:r>
              <a:rPr lang="en-US" b="1" dirty="0">
                <a:latin typeface="Arial" panose="020B0604020202020204" pitchFamily="34" charset="0"/>
                <a:cs typeface="Arial" panose="020B0604020202020204" pitchFamily="34" charset="0"/>
              </a:rPr>
              <a:t>China 301</a:t>
            </a:r>
          </a:p>
        </p:txBody>
      </p:sp>
      <p:pic>
        <p:nvPicPr>
          <p:cNvPr id="23554" name="Picture 2" descr="Section 301, Tariffs, and Chinese Trade ...">
            <a:extLst>
              <a:ext uri="{FF2B5EF4-FFF2-40B4-BE49-F238E27FC236}">
                <a16:creationId xmlns:a16="http://schemas.microsoft.com/office/drawing/2014/main" id="{3FDC0195-C2A2-75D5-22D3-E6577AC8BF1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2" y="1831892"/>
            <a:ext cx="5115347" cy="2874174"/>
          </a:xfrm>
          <a:prstGeom prst="rect">
            <a:avLst/>
          </a:prstGeom>
          <a:noFill/>
          <a:extLst>
            <a:ext uri="{909E8E84-426E-40DD-AFC4-6F175D3DCCD1}">
              <a14:hiddenFill xmlns:a14="http://schemas.microsoft.com/office/drawing/2010/main">
                <a:solidFill>
                  <a:srgbClr val="FFFFFF"/>
                </a:solidFill>
              </a14:hiddenFill>
            </a:ext>
          </a:extLst>
        </p:spPr>
      </p:pic>
      <p:cxnSp>
        <p:nvCxnSpPr>
          <p:cNvPr id="23561" name="Straight Connector 23560">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5759AF1-70B3-477D-64CD-4E4EAC806542}"/>
              </a:ext>
            </a:extLst>
          </p:cNvPr>
          <p:cNvSpPr>
            <a:spLocks noGrp="1"/>
          </p:cNvSpPr>
          <p:nvPr>
            <p:ph idx="1"/>
          </p:nvPr>
        </p:nvSpPr>
        <p:spPr>
          <a:xfrm>
            <a:off x="6096000" y="651905"/>
            <a:ext cx="5583224" cy="5234148"/>
          </a:xfrm>
        </p:spPr>
        <p:txBody>
          <a:bodyPr>
            <a:normAutofit/>
          </a:bodyPr>
          <a:lstStyle/>
          <a:p>
            <a:pPr marL="0" indent="0">
              <a:lnSpc>
                <a:spcPct val="90000"/>
              </a:lnSpc>
              <a:buNone/>
            </a:pPr>
            <a:r>
              <a:rPr lang="en-US" sz="1600" b="0" i="0" dirty="0">
                <a:effectLst/>
                <a:latin typeface="Arial" panose="020B0604020202020204" pitchFamily="34" charset="0"/>
                <a:cs typeface="Arial" panose="020B0604020202020204" pitchFamily="34" charset="0"/>
              </a:rPr>
              <a:t>The </a:t>
            </a:r>
            <a:r>
              <a:rPr lang="en-US" sz="1600" b="1" i="0" dirty="0">
                <a:effectLst/>
                <a:latin typeface="Arial" panose="020B0604020202020204" pitchFamily="34" charset="0"/>
                <a:cs typeface="Arial" panose="020B0604020202020204" pitchFamily="34" charset="0"/>
              </a:rPr>
              <a:t>Section 301 China Tariffs</a:t>
            </a:r>
            <a:r>
              <a:rPr lang="en-US" sz="1600" b="0" i="0" dirty="0">
                <a:effectLst/>
                <a:latin typeface="Arial" panose="020B0604020202020204" pitchFamily="34" charset="0"/>
                <a:cs typeface="Arial" panose="020B0604020202020204" pitchFamily="34" charset="0"/>
              </a:rPr>
              <a:t> were implemented in 2018 after a United States Trade Representative (USTR) investigation into China’s trade practices found that certain Chinese policies and practices were unreasonable or discriminatory and burdened or restricted U.S. companies and workers and </a:t>
            </a:r>
            <a:r>
              <a:rPr lang="en-US" sz="1600" b="1" i="0" u="sng" dirty="0">
                <a:effectLst/>
                <a:latin typeface="Arial" panose="020B0604020202020204" pitchFamily="34" charset="0"/>
                <a:cs typeface="Arial" panose="020B0604020202020204" pitchFamily="34" charset="0"/>
              </a:rPr>
              <a:t>remains a separate cost obligation of importers of foreign products of China origin imported directly or indirectly from the new Reciprocal Tax</a:t>
            </a:r>
            <a:r>
              <a:rPr lang="en-US" sz="1600" b="0" i="0" dirty="0">
                <a:effectLst/>
                <a:latin typeface="Arial" panose="020B0604020202020204" pitchFamily="34" charset="0"/>
                <a:cs typeface="Arial" panose="020B0604020202020204" pitchFamily="34" charset="0"/>
              </a:rPr>
              <a:t>.</a:t>
            </a:r>
            <a:endParaRPr lang="en-US" sz="1600" b="1" dirty="0">
              <a:latin typeface="Arial" panose="020B0604020202020204" pitchFamily="34" charset="0"/>
              <a:cs typeface="Arial" panose="020B0604020202020204" pitchFamily="34" charset="0"/>
            </a:endParaRPr>
          </a:p>
          <a:p>
            <a:pPr marL="0" indent="0">
              <a:lnSpc>
                <a:spcPct val="90000"/>
              </a:lnSpc>
              <a:buNone/>
            </a:pPr>
            <a:endParaRPr lang="en-US" sz="1600" b="1" dirty="0">
              <a:latin typeface="Arial" panose="020B0604020202020204" pitchFamily="34" charset="0"/>
              <a:cs typeface="Arial" panose="020B0604020202020204" pitchFamily="34" charset="0"/>
            </a:endParaRPr>
          </a:p>
          <a:p>
            <a:pPr marL="0" indent="0">
              <a:lnSpc>
                <a:spcPct val="90000"/>
              </a:lnSpc>
              <a:buNone/>
            </a:pPr>
            <a:endParaRPr lang="en-US" sz="1600" b="1" dirty="0">
              <a:latin typeface="Arial" panose="020B0604020202020204" pitchFamily="34" charset="0"/>
              <a:cs typeface="Arial" panose="020B0604020202020204" pitchFamily="34" charset="0"/>
            </a:endParaRPr>
          </a:p>
          <a:p>
            <a:pPr marL="0" indent="0" algn="ctr">
              <a:lnSpc>
                <a:spcPct val="90000"/>
              </a:lnSpc>
              <a:buNone/>
            </a:pPr>
            <a:r>
              <a:rPr lang="en-US" sz="2800" b="1" dirty="0">
                <a:latin typeface="Arial" panose="020B0604020202020204" pitchFamily="34" charset="0"/>
                <a:cs typeface="Arial" panose="020B0604020202020204" pitchFamily="34" charset="0"/>
              </a:rPr>
              <a:t>List 1</a:t>
            </a:r>
          </a:p>
          <a:p>
            <a:pPr marL="0" indent="0" algn="ctr">
              <a:lnSpc>
                <a:spcPct val="90000"/>
              </a:lnSpc>
              <a:buNone/>
            </a:pPr>
            <a:r>
              <a:rPr lang="en-US" sz="2800" b="1" dirty="0">
                <a:latin typeface="Arial" panose="020B0604020202020204" pitchFamily="34" charset="0"/>
                <a:cs typeface="Arial" panose="020B0604020202020204" pitchFamily="34" charset="0"/>
              </a:rPr>
              <a:t>List 2</a:t>
            </a:r>
          </a:p>
          <a:p>
            <a:pPr marL="0" indent="0" algn="ctr">
              <a:lnSpc>
                <a:spcPct val="90000"/>
              </a:lnSpc>
              <a:buNone/>
            </a:pPr>
            <a:r>
              <a:rPr lang="en-US" sz="2800" b="1" dirty="0">
                <a:latin typeface="Arial" panose="020B0604020202020204" pitchFamily="34" charset="0"/>
                <a:cs typeface="Arial" panose="020B0604020202020204" pitchFamily="34" charset="0"/>
              </a:rPr>
              <a:t>List 3</a:t>
            </a:r>
          </a:p>
          <a:p>
            <a:pPr marL="0" indent="0" algn="ctr">
              <a:lnSpc>
                <a:spcPct val="90000"/>
              </a:lnSpc>
              <a:buNone/>
            </a:pPr>
            <a:r>
              <a:rPr lang="en-US" sz="2800" b="1" dirty="0">
                <a:latin typeface="Arial" panose="020B0604020202020204" pitchFamily="34" charset="0"/>
                <a:cs typeface="Arial" panose="020B0604020202020204" pitchFamily="34" charset="0"/>
              </a:rPr>
              <a:t>List 4</a:t>
            </a:r>
            <a:endParaRPr lang="en-US" sz="2800" b="0" i="0" dirty="0">
              <a:effectLst/>
              <a:latin typeface="Arial" panose="020B0604020202020204" pitchFamily="34" charset="0"/>
              <a:cs typeface="Arial" panose="020B0604020202020204" pitchFamily="34" charset="0"/>
            </a:endParaRPr>
          </a:p>
        </p:txBody>
      </p:sp>
      <p:sp>
        <p:nvSpPr>
          <p:cNvPr id="23563" name="Rectangle 23562">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7521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7A7BAC-61DC-C366-45B1-9E8C4D536148}"/>
              </a:ext>
            </a:extLst>
          </p:cNvPr>
          <p:cNvSpPr>
            <a:spLocks noGrp="1"/>
          </p:cNvSpPr>
          <p:nvPr>
            <p:ph type="title"/>
          </p:nvPr>
        </p:nvSpPr>
        <p:spPr>
          <a:xfrm>
            <a:off x="878911" y="643468"/>
            <a:ext cx="3177847" cy="1674180"/>
          </a:xfrm>
        </p:spPr>
        <p:txBody>
          <a:bodyPr>
            <a:normAutofit fontScale="90000"/>
          </a:bodyPr>
          <a:lstStyle/>
          <a:p>
            <a:r>
              <a:rPr lang="en-US" sz="4000" dirty="0">
                <a:latin typeface="Aptos" panose="020B0004020202020204" pitchFamily="34" charset="0"/>
              </a:rPr>
              <a:t>Steel and Aluminum 232</a:t>
            </a:r>
          </a:p>
        </p:txBody>
      </p:sp>
      <p:cxnSp>
        <p:nvCxnSpPr>
          <p:cNvPr id="17417" name="Straight Connector 17416">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4AC058D-2DFA-521F-7BBB-6993C4D1A0CE}"/>
              </a:ext>
            </a:extLst>
          </p:cNvPr>
          <p:cNvSpPr>
            <a:spLocks noGrp="1"/>
          </p:cNvSpPr>
          <p:nvPr>
            <p:ph idx="1"/>
          </p:nvPr>
        </p:nvSpPr>
        <p:spPr>
          <a:xfrm>
            <a:off x="858064" y="2639380"/>
            <a:ext cx="3205049" cy="3229714"/>
          </a:xfrm>
        </p:spPr>
        <p:txBody>
          <a:bodyPr>
            <a:normAutofit/>
          </a:bodyPr>
          <a:lstStyle/>
          <a:p>
            <a:r>
              <a:rPr lang="en-US" dirty="0">
                <a:latin typeface="Aptos" panose="020B0004020202020204" pitchFamily="34" charset="0"/>
              </a:rPr>
              <a:t>Articles that are currently assessed Steel and Aluminum 232 additional duties of 25% are </a:t>
            </a:r>
            <a:r>
              <a:rPr lang="en-US" b="1" dirty="0">
                <a:latin typeface="Aptos" panose="020B0004020202020204" pitchFamily="34" charset="0"/>
              </a:rPr>
              <a:t>exempt </a:t>
            </a:r>
            <a:r>
              <a:rPr lang="en-US" dirty="0">
                <a:latin typeface="Aptos" panose="020B0004020202020204" pitchFamily="34" charset="0"/>
              </a:rPr>
              <a:t>from the Reciprocal Taxes outlined in the April 2, 2025, announcement.</a:t>
            </a:r>
          </a:p>
          <a:p>
            <a:endParaRPr lang="en-US" dirty="0"/>
          </a:p>
        </p:txBody>
      </p:sp>
      <p:pic>
        <p:nvPicPr>
          <p:cNvPr id="17410" name="Picture 2" descr="Step into the Future of Manufacturing ...">
            <a:extLst>
              <a:ext uri="{FF2B5EF4-FFF2-40B4-BE49-F238E27FC236}">
                <a16:creationId xmlns:a16="http://schemas.microsoft.com/office/drawing/2014/main" id="{AA12E904-C767-726B-8F34-1FAED9AE120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3447" y="1251808"/>
            <a:ext cx="6892560" cy="4008937"/>
          </a:xfrm>
          <a:prstGeom prst="rect">
            <a:avLst/>
          </a:prstGeom>
          <a:noFill/>
          <a:extLst>
            <a:ext uri="{909E8E84-426E-40DD-AFC4-6F175D3DCCD1}">
              <a14:hiddenFill xmlns:a14="http://schemas.microsoft.com/office/drawing/2010/main">
                <a:solidFill>
                  <a:srgbClr val="FFFFFF"/>
                </a:solidFill>
              </a14:hiddenFill>
            </a:ext>
          </a:extLst>
        </p:spPr>
      </p:pic>
      <p:sp>
        <p:nvSpPr>
          <p:cNvPr id="17419" name="Rectangle 17418">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929125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7" name="Rectangle 20486">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58E836-EDF8-D15B-8356-332539DF00D0}"/>
              </a:ext>
            </a:extLst>
          </p:cNvPr>
          <p:cNvSpPr>
            <a:spLocks noGrp="1"/>
          </p:cNvSpPr>
          <p:nvPr>
            <p:ph type="title"/>
          </p:nvPr>
        </p:nvSpPr>
        <p:spPr>
          <a:xfrm>
            <a:off x="6411685" y="634947"/>
            <a:ext cx="5127171" cy="1084996"/>
          </a:xfrm>
        </p:spPr>
        <p:txBody>
          <a:bodyPr>
            <a:normAutofit/>
          </a:bodyPr>
          <a:lstStyle/>
          <a:p>
            <a:r>
              <a:rPr lang="en-US" dirty="0">
                <a:latin typeface="Aptos" panose="020B0004020202020204" pitchFamily="34" charset="0"/>
              </a:rPr>
              <a:t>De Minimis Rule</a:t>
            </a:r>
          </a:p>
        </p:txBody>
      </p:sp>
      <p:pic>
        <p:nvPicPr>
          <p:cNvPr id="20482" name="Picture 2" descr="De Minimis Exemption Rule ...">
            <a:extLst>
              <a:ext uri="{FF2B5EF4-FFF2-40B4-BE49-F238E27FC236}">
                <a16:creationId xmlns:a16="http://schemas.microsoft.com/office/drawing/2014/main" id="{88D935B6-ED42-4E34-4009-C9A8B9B59EE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2" y="1474791"/>
            <a:ext cx="5115347" cy="3588377"/>
          </a:xfrm>
          <a:prstGeom prst="rect">
            <a:avLst/>
          </a:prstGeom>
          <a:noFill/>
          <a:extLst>
            <a:ext uri="{909E8E84-426E-40DD-AFC4-6F175D3DCCD1}">
              <a14:hiddenFill xmlns:a14="http://schemas.microsoft.com/office/drawing/2010/main">
                <a:solidFill>
                  <a:srgbClr val="FFFFFF"/>
                </a:solidFill>
              </a14:hiddenFill>
            </a:ext>
          </a:extLst>
        </p:spPr>
      </p:pic>
      <p:cxnSp>
        <p:nvCxnSpPr>
          <p:cNvPr id="20489" name="Straight Connector 20488">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C6211-6552-5429-8483-E86ADEA055C4}"/>
              </a:ext>
            </a:extLst>
          </p:cNvPr>
          <p:cNvSpPr>
            <a:spLocks noGrp="1"/>
          </p:cNvSpPr>
          <p:nvPr>
            <p:ph idx="1"/>
          </p:nvPr>
        </p:nvSpPr>
        <p:spPr>
          <a:xfrm>
            <a:off x="6433462" y="2246569"/>
            <a:ext cx="5105393" cy="4088911"/>
          </a:xfrm>
        </p:spPr>
        <p:txBody>
          <a:bodyPr>
            <a:noAutofit/>
          </a:bodyPr>
          <a:lstStyle/>
          <a:p>
            <a:pPr>
              <a:lnSpc>
                <a:spcPct val="90000"/>
              </a:lnSpc>
            </a:pPr>
            <a:r>
              <a:rPr lang="en-US" sz="1800" b="1" dirty="0"/>
              <a:t>De Minimis Rule for China/Hong Kong/Macau has been eliminated from De Minimis benefits </a:t>
            </a:r>
            <a:r>
              <a:rPr lang="en-US" sz="1800" dirty="0"/>
              <a:t>and must be entered into the US under standard entry process and procedures as either an informal or formal entry with applicable country Reciprocal taxes and other taxes included.</a:t>
            </a:r>
          </a:p>
          <a:p>
            <a:pPr>
              <a:lnSpc>
                <a:spcPct val="90000"/>
              </a:lnSpc>
            </a:pPr>
            <a:r>
              <a:rPr lang="en-US" sz="1800" b="1" dirty="0"/>
              <a:t>Shipments via postal mode of transport remains eligible for De Minimis from China/Hong Kong/Macau under elevated rates of duty of 90% of the value </a:t>
            </a:r>
            <a:r>
              <a:rPr lang="en-US" sz="1800" dirty="0"/>
              <a:t>with international carriers responsible for the payment of such duties on behalf of the responsible shippers for each conveyance.</a:t>
            </a:r>
          </a:p>
          <a:p>
            <a:pPr>
              <a:lnSpc>
                <a:spcPct val="90000"/>
              </a:lnSpc>
            </a:pPr>
            <a:r>
              <a:rPr lang="en-US" sz="1800" b="1" dirty="0"/>
              <a:t>De Minimis rule remains in use for other shipments valued at under $800USD for the current timeframe</a:t>
            </a:r>
            <a:r>
              <a:rPr lang="en-US" sz="1800" dirty="0"/>
              <a:t>.</a:t>
            </a:r>
          </a:p>
        </p:txBody>
      </p:sp>
      <p:sp>
        <p:nvSpPr>
          <p:cNvPr id="20491" name="Rectangle 20490">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97975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18B25-99E7-EB63-AFAB-D612872B73FF}"/>
              </a:ext>
            </a:extLst>
          </p:cNvPr>
          <p:cNvSpPr>
            <a:spLocks noGrp="1"/>
          </p:cNvSpPr>
          <p:nvPr>
            <p:ph type="title"/>
          </p:nvPr>
        </p:nvSpPr>
        <p:spPr>
          <a:xfrm>
            <a:off x="5172074" y="286603"/>
            <a:ext cx="5983605" cy="1450757"/>
          </a:xfrm>
        </p:spPr>
        <p:txBody>
          <a:bodyPr>
            <a:normAutofit/>
          </a:bodyPr>
          <a:lstStyle/>
          <a:p>
            <a:r>
              <a:rPr lang="en-US" b="1" dirty="0">
                <a:latin typeface="Aptos" panose="020B0004020202020204" pitchFamily="34" charset="0"/>
              </a:rPr>
              <a:t>Automobiles</a:t>
            </a:r>
          </a:p>
        </p:txBody>
      </p:sp>
      <p:pic>
        <p:nvPicPr>
          <p:cNvPr id="5" name="Picture 4" descr="Cars parked in a line">
            <a:extLst>
              <a:ext uri="{FF2B5EF4-FFF2-40B4-BE49-F238E27FC236}">
                <a16:creationId xmlns:a16="http://schemas.microsoft.com/office/drawing/2014/main" id="{CF8EF3BC-2BF4-D9E6-7F94-6B8584327137}"/>
              </a:ext>
            </a:extLst>
          </p:cNvPr>
          <p:cNvPicPr>
            <a:picLocks noChangeAspect="1"/>
          </p:cNvPicPr>
          <p:nvPr/>
        </p:nvPicPr>
        <p:blipFill>
          <a:blip r:embed="rId2"/>
          <a:srcRect l="31989" r="14345"/>
          <a:stretch/>
        </p:blipFill>
        <p:spPr>
          <a:xfrm>
            <a:off x="20" y="10"/>
            <a:ext cx="4580077" cy="6400784"/>
          </a:xfrm>
          <a:prstGeom prst="rect">
            <a:avLst/>
          </a:prstGeom>
        </p:spPr>
      </p:pic>
      <p:cxnSp>
        <p:nvCxnSpPr>
          <p:cNvPr id="11"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EB42ABA-D807-7F51-FBD0-52A097D0722A}"/>
              </a:ext>
            </a:extLst>
          </p:cNvPr>
          <p:cNvSpPr>
            <a:spLocks noGrp="1"/>
          </p:cNvSpPr>
          <p:nvPr>
            <p:ph idx="1"/>
          </p:nvPr>
        </p:nvSpPr>
        <p:spPr>
          <a:xfrm>
            <a:off x="5172074" y="2108201"/>
            <a:ext cx="5983606" cy="3760891"/>
          </a:xfrm>
        </p:spPr>
        <p:txBody>
          <a:bodyPr>
            <a:normAutofit/>
          </a:bodyPr>
          <a:lstStyle/>
          <a:p>
            <a:r>
              <a:rPr lang="en-US" sz="2800" dirty="0">
                <a:latin typeface="Aptos" panose="020B0004020202020204" pitchFamily="34" charset="0"/>
              </a:rPr>
              <a:t>Automobiles and Parts of Automobiles are subject to 25% additional duties as part of the Reciprocal tax implementation on the April 2, 2025, announcement.</a:t>
            </a:r>
          </a:p>
          <a:p>
            <a:endParaRPr lang="en-US" dirty="0"/>
          </a:p>
        </p:txBody>
      </p:sp>
      <p:sp>
        <p:nvSpPr>
          <p:cNvPr id="13" name="Rectangle 12">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85502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3" name="Rectangle 21512">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F77CB7-A5B5-3119-46AD-D2ED85E6EF63}"/>
              </a:ext>
            </a:extLst>
          </p:cNvPr>
          <p:cNvSpPr>
            <a:spLocks noGrp="1"/>
          </p:cNvSpPr>
          <p:nvPr>
            <p:ph type="title"/>
          </p:nvPr>
        </p:nvSpPr>
        <p:spPr>
          <a:xfrm>
            <a:off x="642257" y="634946"/>
            <a:ext cx="6432434" cy="1450757"/>
          </a:xfrm>
        </p:spPr>
        <p:txBody>
          <a:bodyPr>
            <a:normAutofit/>
          </a:bodyPr>
          <a:lstStyle/>
          <a:p>
            <a:r>
              <a:rPr lang="en-US" b="1">
                <a:latin typeface="Aptos" panose="020B0004020202020204" pitchFamily="34" charset="0"/>
              </a:rPr>
              <a:t>Pharmaceuticals &amp;</a:t>
            </a:r>
            <a:br>
              <a:rPr lang="en-US" b="1">
                <a:latin typeface="Aptos" panose="020B0004020202020204" pitchFamily="34" charset="0"/>
              </a:rPr>
            </a:br>
            <a:r>
              <a:rPr lang="en-US" b="1">
                <a:latin typeface="Aptos" panose="020B0004020202020204" pitchFamily="34" charset="0"/>
              </a:rPr>
              <a:t>Semi Conductor Chips</a:t>
            </a:r>
          </a:p>
        </p:txBody>
      </p:sp>
      <p:cxnSp>
        <p:nvCxnSpPr>
          <p:cNvPr id="21515" name="Straight Connector 21514">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6240" y="2267421"/>
            <a:ext cx="60350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E2B9C8C-D679-ED6A-1C90-535B1D2EB85C}"/>
              </a:ext>
            </a:extLst>
          </p:cNvPr>
          <p:cNvSpPr>
            <a:spLocks noGrp="1"/>
          </p:cNvSpPr>
          <p:nvPr>
            <p:ph idx="1"/>
          </p:nvPr>
        </p:nvSpPr>
        <p:spPr>
          <a:xfrm>
            <a:off x="642257" y="2407436"/>
            <a:ext cx="6432434" cy="3461658"/>
          </a:xfrm>
        </p:spPr>
        <p:txBody>
          <a:bodyPr>
            <a:normAutofit/>
          </a:bodyPr>
          <a:lstStyle/>
          <a:p>
            <a:r>
              <a:rPr lang="en-US" b="1">
                <a:latin typeface="Aptos" panose="020B0004020202020204" pitchFamily="34" charset="0"/>
              </a:rPr>
              <a:t>Pharmaceuticals</a:t>
            </a:r>
            <a:r>
              <a:rPr lang="en-US">
                <a:latin typeface="Aptos" panose="020B0004020202020204" pitchFamily="34" charset="0"/>
              </a:rPr>
              <a:t> are exempt under Annex II of the Reciprocal order announced on April 2, 2025, Liberation day announcement.</a:t>
            </a:r>
          </a:p>
          <a:p>
            <a:r>
              <a:rPr lang="en-US" b="1">
                <a:latin typeface="Aptos" panose="020B0004020202020204" pitchFamily="34" charset="0"/>
              </a:rPr>
              <a:t>Semi-Conductor Chips </a:t>
            </a:r>
            <a:r>
              <a:rPr lang="en-US">
                <a:latin typeface="Aptos" panose="020B0004020202020204" pitchFamily="34" charset="0"/>
              </a:rPr>
              <a:t>are exempt under Annex II of the Reciprocal order announced on April 2, 2025, Liberation day announcement.</a:t>
            </a:r>
          </a:p>
          <a:p>
            <a:r>
              <a:rPr lang="en-US" dirty="0"/>
              <a:t> </a:t>
            </a:r>
          </a:p>
        </p:txBody>
      </p:sp>
      <p:pic>
        <p:nvPicPr>
          <p:cNvPr id="21508" name="Picture 4" descr="Pharmaceutical manufacturing companies ...">
            <a:extLst>
              <a:ext uri="{FF2B5EF4-FFF2-40B4-BE49-F238E27FC236}">
                <a16:creationId xmlns:a16="http://schemas.microsoft.com/office/drawing/2014/main" id="{D1C67305-A2FD-756A-24D9-BABB57A63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061" r="12911" b="-2"/>
          <a:stretch/>
        </p:blipFill>
        <p:spPr bwMode="auto">
          <a:xfrm>
            <a:off x="7556687" y="634947"/>
            <a:ext cx="4001315" cy="2616618"/>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Semiconductor Chips ...">
            <a:extLst>
              <a:ext uri="{FF2B5EF4-FFF2-40B4-BE49-F238E27FC236}">
                <a16:creationId xmlns:a16="http://schemas.microsoft.com/office/drawing/2014/main" id="{5003296C-6CB7-2E90-C443-9D3B765AC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730" r="5635" b="-1"/>
          <a:stretch/>
        </p:blipFill>
        <p:spPr bwMode="auto">
          <a:xfrm>
            <a:off x="7556686" y="3337869"/>
            <a:ext cx="4001315" cy="2616618"/>
          </a:xfrm>
          <a:prstGeom prst="rect">
            <a:avLst/>
          </a:prstGeom>
          <a:noFill/>
          <a:extLst>
            <a:ext uri="{909E8E84-426E-40DD-AFC4-6F175D3DCCD1}">
              <a14:hiddenFill xmlns:a14="http://schemas.microsoft.com/office/drawing/2010/main">
                <a:solidFill>
                  <a:srgbClr val="FFFFFF"/>
                </a:solidFill>
              </a14:hiddenFill>
            </a:ext>
          </a:extLst>
        </p:spPr>
      </p:pic>
      <p:sp>
        <p:nvSpPr>
          <p:cNvPr id="21517" name="Rectangle 21516">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758129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BDBE5C-BBE9-4E89-BEE5-DEB6EAB87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918DAD-F292-5C99-BB59-3E4D4000E7B3}"/>
              </a:ext>
            </a:extLst>
          </p:cNvPr>
          <p:cNvSpPr>
            <a:spLocks noGrp="1"/>
          </p:cNvSpPr>
          <p:nvPr>
            <p:ph type="title"/>
          </p:nvPr>
        </p:nvSpPr>
        <p:spPr>
          <a:xfrm>
            <a:off x="643467" y="634946"/>
            <a:ext cx="3689094" cy="1783401"/>
          </a:xfrm>
        </p:spPr>
        <p:txBody>
          <a:bodyPr anchor="ctr">
            <a:normAutofit/>
          </a:bodyPr>
          <a:lstStyle/>
          <a:p>
            <a:pPr algn="ctr"/>
            <a:r>
              <a:rPr lang="en-US" sz="5400" b="1">
                <a:latin typeface="Aptos" panose="020B0004020202020204" pitchFamily="34" charset="0"/>
              </a:rPr>
              <a:t>China</a:t>
            </a:r>
            <a:endParaRPr lang="en-US" sz="5400" b="1" dirty="0">
              <a:latin typeface="Aptos" panose="020B0004020202020204" pitchFamily="34" charset="0"/>
            </a:endParaRPr>
          </a:p>
        </p:txBody>
      </p:sp>
      <p:cxnSp>
        <p:nvCxnSpPr>
          <p:cNvPr id="11" name="Straight Connector 10">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FC4168B-AA75-4715-9B96-CF84B170A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28D1D932-7CD0-1F98-3E2F-1BF7D47D2A7A}"/>
              </a:ext>
            </a:extLst>
          </p:cNvPr>
          <p:cNvGraphicFramePr>
            <a:graphicFrameLocks noGrp="1"/>
          </p:cNvGraphicFramePr>
          <p:nvPr>
            <p:ph idx="1"/>
            <p:extLst>
              <p:ext uri="{D42A27DB-BD31-4B8C-83A1-F6EECF244321}">
                <p14:modId xmlns:p14="http://schemas.microsoft.com/office/powerpoint/2010/main" val="2566272077"/>
              </p:ext>
            </p:extLst>
          </p:nvPr>
        </p:nvGraphicFramePr>
        <p:xfrm>
          <a:off x="4976031" y="634947"/>
          <a:ext cx="6582555" cy="5121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hina strikes back with 125% tariffs on ...">
            <a:extLst>
              <a:ext uri="{FF2B5EF4-FFF2-40B4-BE49-F238E27FC236}">
                <a16:creationId xmlns:a16="http://schemas.microsoft.com/office/drawing/2014/main" id="{09271F95-840A-8E6A-1532-E1998F78F7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059" y="2111025"/>
            <a:ext cx="3662558" cy="2437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606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2726FD-9470-C973-438A-B60B5AAD05AD}"/>
              </a:ext>
            </a:extLst>
          </p:cNvPr>
          <p:cNvSpPr>
            <a:spLocks noGrp="1"/>
          </p:cNvSpPr>
          <p:nvPr>
            <p:ph type="title"/>
          </p:nvPr>
        </p:nvSpPr>
        <p:spPr>
          <a:xfrm>
            <a:off x="399143" y="286604"/>
            <a:ext cx="10756537" cy="809226"/>
          </a:xfrm>
        </p:spPr>
        <p:txBody>
          <a:bodyPr>
            <a:normAutofit/>
          </a:bodyPr>
          <a:lstStyle/>
          <a:p>
            <a:r>
              <a:rPr lang="en-US" b="1" dirty="0">
                <a:latin typeface="Aptos" panose="020B0004020202020204" pitchFamily="34" charset="0"/>
              </a:rPr>
              <a:t>Canada and Mexico</a:t>
            </a:r>
          </a:p>
        </p:txBody>
      </p:sp>
      <p:cxnSp>
        <p:nvCxnSpPr>
          <p:cNvPr id="2062" name="!!Straight Connector">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Canada Needs More Mexico">
            <a:extLst>
              <a:ext uri="{FF2B5EF4-FFF2-40B4-BE49-F238E27FC236}">
                <a16:creationId xmlns:a16="http://schemas.microsoft.com/office/drawing/2014/main" id="{1E7F9A33-64F8-A1CD-E213-44416F4C04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09" r="35676" b="1"/>
          <a:stretch/>
        </p:blipFill>
        <p:spPr bwMode="auto">
          <a:xfrm>
            <a:off x="7438219" y="1262744"/>
            <a:ext cx="3621024" cy="3600613"/>
          </a:xfrm>
          <a:prstGeom prst="rect">
            <a:avLst/>
          </a:prstGeom>
          <a:noFill/>
          <a:extLst>
            <a:ext uri="{909E8E84-426E-40DD-AFC4-6F175D3DCCD1}">
              <a14:hiddenFill xmlns:a14="http://schemas.microsoft.com/office/drawing/2010/main">
                <a:solidFill>
                  <a:srgbClr val="FFFFFF"/>
                </a:solidFill>
              </a14:hiddenFill>
            </a:ext>
          </a:extLst>
        </p:spPr>
      </p:pic>
      <p:sp>
        <p:nvSpPr>
          <p:cNvPr id="2063" name="Rectangle 2062">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8ABC99E3-90F1-30A8-AD0B-137E4E03722F}"/>
              </a:ext>
            </a:extLst>
          </p:cNvPr>
          <p:cNvGraphicFramePr>
            <a:graphicFrameLocks noGrp="1"/>
          </p:cNvGraphicFramePr>
          <p:nvPr>
            <p:ph idx="1"/>
            <p:extLst>
              <p:ext uri="{D42A27DB-BD31-4B8C-83A1-F6EECF244321}">
                <p14:modId xmlns:p14="http://schemas.microsoft.com/office/powerpoint/2010/main" val="2109174654"/>
              </p:ext>
            </p:extLst>
          </p:nvPr>
        </p:nvGraphicFramePr>
        <p:xfrm>
          <a:off x="333829" y="1262744"/>
          <a:ext cx="7003141" cy="4606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8134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55" name="Rectangle 27654">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3644B0-461D-4018-B672-2CBB0AC123E6}"/>
              </a:ext>
            </a:extLst>
          </p:cNvPr>
          <p:cNvSpPr>
            <a:spLocks noGrp="1"/>
          </p:cNvSpPr>
          <p:nvPr>
            <p:ph type="title"/>
          </p:nvPr>
        </p:nvSpPr>
        <p:spPr>
          <a:xfrm>
            <a:off x="878911" y="643468"/>
            <a:ext cx="6240346" cy="1674180"/>
          </a:xfrm>
        </p:spPr>
        <p:txBody>
          <a:bodyPr>
            <a:normAutofit/>
          </a:bodyPr>
          <a:lstStyle/>
          <a:p>
            <a:br>
              <a:rPr lang="en-US" sz="3700" b="1" dirty="0">
                <a:latin typeface="Aptos" panose="020B0004020202020204" pitchFamily="34" charset="0"/>
              </a:rPr>
            </a:br>
            <a:r>
              <a:rPr lang="en-US" sz="3700" b="1" dirty="0">
                <a:latin typeface="Aptos" panose="020B0004020202020204" pitchFamily="34" charset="0"/>
              </a:rPr>
              <a:t>Liberation Day Overview and Summary Explanation</a:t>
            </a:r>
          </a:p>
        </p:txBody>
      </p:sp>
      <p:cxnSp>
        <p:nvCxnSpPr>
          <p:cNvPr id="27657" name="Straight Connector 27656">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FB9C28E-9935-3F05-F215-01CD45A3D5DB}"/>
              </a:ext>
            </a:extLst>
          </p:cNvPr>
          <p:cNvSpPr>
            <a:spLocks noGrp="1"/>
          </p:cNvSpPr>
          <p:nvPr>
            <p:ph idx="1"/>
          </p:nvPr>
        </p:nvSpPr>
        <p:spPr>
          <a:xfrm>
            <a:off x="858064" y="2639380"/>
            <a:ext cx="9705662" cy="3229714"/>
          </a:xfrm>
        </p:spPr>
        <p:txBody>
          <a:bodyPr>
            <a:normAutofit/>
          </a:bodyPr>
          <a:lstStyle/>
          <a:p>
            <a:pPr algn="ctr"/>
            <a:endParaRPr lang="en-US" sz="3200" dirty="0"/>
          </a:p>
          <a:p>
            <a:pPr algn="ctr"/>
            <a:r>
              <a:rPr lang="en-US" sz="3200" b="1" dirty="0">
                <a:latin typeface="Aptos" panose="020B0004020202020204" pitchFamily="34" charset="0"/>
              </a:rPr>
              <a:t>The first question that I asked myself on </a:t>
            </a:r>
          </a:p>
          <a:p>
            <a:pPr algn="ctr"/>
            <a:r>
              <a:rPr lang="en-US" sz="3200" b="1" dirty="0">
                <a:latin typeface="Aptos" panose="020B0004020202020204" pitchFamily="34" charset="0"/>
              </a:rPr>
              <a:t>April 2, 2025, and continue to ask?</a:t>
            </a:r>
          </a:p>
        </p:txBody>
      </p:sp>
      <p:pic>
        <p:nvPicPr>
          <p:cNvPr id="27650" name="Picture 2" descr="What is Donald Trump's Liberation Day ...">
            <a:extLst>
              <a:ext uri="{FF2B5EF4-FFF2-40B4-BE49-F238E27FC236}">
                <a16:creationId xmlns:a16="http://schemas.microsoft.com/office/drawing/2014/main" id="{DF38AC09-1F5B-B3F1-A2D4-4621B6B31B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95673" y="176905"/>
            <a:ext cx="4422163" cy="2484693"/>
          </a:xfrm>
          <a:prstGeom prst="rect">
            <a:avLst/>
          </a:prstGeom>
          <a:noFill/>
          <a:extLst>
            <a:ext uri="{909E8E84-426E-40DD-AFC4-6F175D3DCCD1}">
              <a14:hiddenFill xmlns:a14="http://schemas.microsoft.com/office/drawing/2010/main">
                <a:solidFill>
                  <a:srgbClr val="FFFFFF"/>
                </a:solidFill>
              </a14:hiddenFill>
            </a:ext>
          </a:extLst>
        </p:spPr>
      </p:pic>
      <p:sp>
        <p:nvSpPr>
          <p:cNvPr id="27659" name="Rectangle 27658">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747533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A3F60-7806-D6CC-02E8-C6D2FC72DD1E}"/>
              </a:ext>
            </a:extLst>
          </p:cNvPr>
          <p:cNvSpPr>
            <a:spLocks noGrp="1"/>
          </p:cNvSpPr>
          <p:nvPr>
            <p:ph type="title"/>
          </p:nvPr>
        </p:nvSpPr>
        <p:spPr/>
        <p:txBody>
          <a:bodyPr/>
          <a:lstStyle/>
          <a:p>
            <a:r>
              <a:rPr lang="en-US" b="1" dirty="0">
                <a:latin typeface="Aptos" panose="020B0004020202020204" pitchFamily="34" charset="0"/>
              </a:rPr>
              <a:t>Canada and Mexico</a:t>
            </a:r>
            <a:br>
              <a:rPr lang="en-US" b="1" dirty="0">
                <a:latin typeface="Aptos" panose="020B0004020202020204" pitchFamily="34" charset="0"/>
              </a:rPr>
            </a:br>
            <a:r>
              <a:rPr lang="en-US" sz="1600" dirty="0">
                <a:latin typeface="Aptos" panose="020B0004020202020204" pitchFamily="34" charset="0"/>
              </a:rPr>
              <a:t>continued…</a:t>
            </a:r>
          </a:p>
        </p:txBody>
      </p:sp>
      <p:sp>
        <p:nvSpPr>
          <p:cNvPr id="3" name="Content Placeholder 2">
            <a:extLst>
              <a:ext uri="{FF2B5EF4-FFF2-40B4-BE49-F238E27FC236}">
                <a16:creationId xmlns:a16="http://schemas.microsoft.com/office/drawing/2014/main" id="{D90C40E7-1F0E-BA4E-FC07-C11975E9975D}"/>
              </a:ext>
            </a:extLst>
          </p:cNvPr>
          <p:cNvSpPr>
            <a:spLocks noGrp="1"/>
          </p:cNvSpPr>
          <p:nvPr>
            <p:ph idx="1"/>
          </p:nvPr>
        </p:nvSpPr>
        <p:spPr>
          <a:xfrm>
            <a:off x="413657" y="2108201"/>
            <a:ext cx="11350172" cy="4103913"/>
          </a:xfrm>
        </p:spPr>
        <p:txBody>
          <a:bodyPr>
            <a:normAutofit fontScale="92500" lnSpcReduction="10000"/>
          </a:bodyPr>
          <a:lstStyle/>
          <a:p>
            <a:pPr marL="0" marR="0">
              <a:buNone/>
            </a:pPr>
            <a:r>
              <a:rPr lang="en-US" sz="1800" dirty="0">
                <a:effectLst/>
                <a:latin typeface="Times New Roman" panose="02020603050405020304" pitchFamily="18" charset="0"/>
                <a:ea typeface="Times New Roman" panose="02020603050405020304" pitchFamily="18" charset="0"/>
              </a:rPr>
              <a:t>(e)  </a:t>
            </a:r>
            <a:r>
              <a:rPr lang="en-US" sz="1800" dirty="0">
                <a:effectLst/>
                <a:latin typeface="Aptos" panose="020B0004020202020204" pitchFamily="34" charset="0"/>
                <a:ea typeface="Times New Roman" panose="02020603050405020304" pitchFamily="18" charset="0"/>
              </a:rPr>
              <a:t>Any ad valorem rate of duty on articles imported from Canada or Mexico under the terms of this order </a:t>
            </a:r>
            <a:r>
              <a:rPr lang="en-US" sz="1800" b="1" dirty="0">
                <a:effectLst/>
                <a:highlight>
                  <a:srgbClr val="FFFF00"/>
                </a:highlight>
                <a:latin typeface="Aptos" panose="020B0004020202020204" pitchFamily="34" charset="0"/>
                <a:ea typeface="Times New Roman" panose="02020603050405020304" pitchFamily="18" charset="0"/>
              </a:rPr>
              <a:t>shall not apply in addition to the ad valorem rate of duty specified by the existing orders</a:t>
            </a:r>
            <a:r>
              <a:rPr lang="en-US" sz="1800" dirty="0">
                <a:effectLst/>
                <a:highlight>
                  <a:srgbClr val="FFFF00"/>
                </a:highlight>
                <a:latin typeface="Aptos" panose="020B0004020202020204" pitchFamily="34" charset="0"/>
                <a:ea typeface="Times New Roman" panose="02020603050405020304" pitchFamily="18" charset="0"/>
              </a:rPr>
              <a:t> </a:t>
            </a:r>
            <a:r>
              <a:rPr lang="en-US" sz="1800" dirty="0">
                <a:effectLst/>
                <a:latin typeface="Aptos" panose="020B0004020202020204" pitchFamily="34" charset="0"/>
                <a:ea typeface="Times New Roman" panose="02020603050405020304" pitchFamily="18" charset="0"/>
              </a:rPr>
              <a:t>described in subsection (d) of this section.  </a:t>
            </a:r>
          </a:p>
          <a:p>
            <a:pPr marL="0" marR="0">
              <a:buNone/>
            </a:pPr>
            <a:r>
              <a:rPr lang="en-US" sz="1800" b="1" dirty="0">
                <a:effectLst/>
                <a:highlight>
                  <a:srgbClr val="FFFF00"/>
                </a:highlight>
                <a:latin typeface="Aptos" panose="020B0004020202020204" pitchFamily="34" charset="0"/>
                <a:ea typeface="Times New Roman" panose="02020603050405020304" pitchFamily="18" charset="0"/>
              </a:rPr>
              <a:t>If such orders identified in subsection (d) of this section are terminated or suspended, all items of Canada and Mexico that qualify as originating under USMCA shall not be subject to an additional ad valorem rate of duty</a:t>
            </a:r>
            <a:r>
              <a:rPr lang="en-US" sz="1800" b="1" dirty="0">
                <a:effectLst/>
                <a:latin typeface="Aptos" panose="020B0004020202020204" pitchFamily="34" charset="0"/>
                <a:ea typeface="Times New Roman" panose="02020603050405020304" pitchFamily="18" charset="0"/>
              </a:rPr>
              <a:t>, </a:t>
            </a:r>
            <a:r>
              <a:rPr lang="en-US" sz="1800" b="1" u="sng" dirty="0">
                <a:effectLst/>
                <a:highlight>
                  <a:srgbClr val="FFFF00"/>
                </a:highlight>
                <a:latin typeface="Aptos" panose="020B0004020202020204" pitchFamily="34" charset="0"/>
                <a:ea typeface="Times New Roman" panose="02020603050405020304" pitchFamily="18" charset="0"/>
              </a:rPr>
              <a:t>while articles not qualifying as originating under USMCA shall be subject to an ad valorem rate of duty of 12 percent.</a:t>
            </a:r>
            <a:r>
              <a:rPr lang="en-US" sz="1800" b="1" dirty="0">
                <a:effectLst/>
                <a:latin typeface="Aptos" panose="020B0004020202020204" pitchFamily="34" charset="0"/>
                <a:ea typeface="Times New Roman" panose="02020603050405020304" pitchFamily="18" charset="0"/>
              </a:rPr>
              <a:t>  </a:t>
            </a:r>
            <a:r>
              <a:rPr lang="en-US" sz="1800" dirty="0">
                <a:effectLst/>
                <a:latin typeface="Aptos" panose="020B0004020202020204" pitchFamily="34" charset="0"/>
                <a:ea typeface="Times New Roman" panose="02020603050405020304" pitchFamily="18" charset="0"/>
              </a:rPr>
              <a:t>However, these ad valorem rates of duty on articles imported from Canada and Mexico shall not apply to energy or energy resources, to potash, or to an article eligible for duty-free treatment under USMCA that is a part or component of an article substantially finished in the United States. </a:t>
            </a:r>
          </a:p>
          <a:p>
            <a:pPr marL="0" marR="0"/>
            <a:r>
              <a:rPr lang="en-US" sz="1800" dirty="0">
                <a:effectLst/>
                <a:latin typeface="Aptos" panose="020B0004020202020204" pitchFamily="34" charset="0"/>
                <a:ea typeface="Times New Roman" panose="02020603050405020304" pitchFamily="18" charset="0"/>
              </a:rPr>
              <a:t>(f)  More generally, the ad valorem rates of duty set forth in this order </a:t>
            </a:r>
            <a:r>
              <a:rPr lang="en-US" sz="1800" b="1" dirty="0">
                <a:effectLst/>
                <a:highlight>
                  <a:srgbClr val="FFFF00"/>
                </a:highlight>
                <a:latin typeface="Aptos" panose="020B0004020202020204" pitchFamily="34" charset="0"/>
                <a:ea typeface="Times New Roman" panose="02020603050405020304" pitchFamily="18" charset="0"/>
              </a:rPr>
              <a:t>shall apply only to the non-U.S. content of a subject article, provided at least 20 percent of the value of the subject article is U.S. originatin</a:t>
            </a:r>
            <a:r>
              <a:rPr lang="en-US" sz="1800" dirty="0">
                <a:effectLst/>
                <a:highlight>
                  <a:srgbClr val="FFFF00"/>
                </a:highlight>
                <a:latin typeface="Aptos" panose="020B0004020202020204" pitchFamily="34" charset="0"/>
                <a:ea typeface="Times New Roman" panose="02020603050405020304" pitchFamily="18" charset="0"/>
              </a:rPr>
              <a:t>g</a:t>
            </a:r>
            <a:r>
              <a:rPr lang="en-US" sz="1800" dirty="0">
                <a:effectLst/>
                <a:latin typeface="Aptos" panose="020B0004020202020204" pitchFamily="34" charset="0"/>
                <a:ea typeface="Times New Roman" panose="02020603050405020304" pitchFamily="18" charset="0"/>
              </a:rPr>
              <a:t>.  For the purposes of this subsection, “U.S. content” refers to the value of an article attributable to the components produced entirely, or substantially transformed in, the United States.  U.S. Customs and Border Protection (CBP), to the extent permitted by law, is authorized to require the collection of such information and documentation regarding an imported article, including with the entry filing, as is necessary to enable CBP to ascertain and verify the value of the U.S. content of the article, as well as to ascertain and verify whether an article is substantially finished in the United States. </a:t>
            </a:r>
          </a:p>
          <a:p>
            <a:endParaRPr lang="en-US" dirty="0"/>
          </a:p>
        </p:txBody>
      </p:sp>
      <p:pic>
        <p:nvPicPr>
          <p:cNvPr id="3074" name="Picture 2" descr="Canada Needs More Mexico">
            <a:extLst>
              <a:ext uri="{FF2B5EF4-FFF2-40B4-BE49-F238E27FC236}">
                <a16:creationId xmlns:a16="http://schemas.microsoft.com/office/drawing/2014/main" id="{C5C95622-72FB-C25A-AC9C-094943C10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7996" y="286603"/>
            <a:ext cx="3105150"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641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03E59AE-44F8-4FB9-BF05-C888FE3E1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705A02-CFA8-02AA-893C-6EE1E9F1514D}"/>
              </a:ext>
            </a:extLst>
          </p:cNvPr>
          <p:cNvSpPr>
            <a:spLocks noGrp="1"/>
          </p:cNvSpPr>
          <p:nvPr>
            <p:ph type="title"/>
          </p:nvPr>
        </p:nvSpPr>
        <p:spPr>
          <a:xfrm>
            <a:off x="642259" y="634946"/>
            <a:ext cx="3372529" cy="5055904"/>
          </a:xfrm>
        </p:spPr>
        <p:txBody>
          <a:bodyPr anchor="ctr">
            <a:normAutofit/>
          </a:bodyPr>
          <a:lstStyle/>
          <a:p>
            <a:r>
              <a:rPr lang="en-US" dirty="0"/>
              <a:t>What Do We Do Now?</a:t>
            </a:r>
          </a:p>
        </p:txBody>
      </p:sp>
      <p:cxnSp>
        <p:nvCxnSpPr>
          <p:cNvPr id="18" name="Straight Connector 17">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35022"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B6B14AE-589A-45CC-A30D-41995FC1F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2" name="Content Placeholder 2">
            <a:extLst>
              <a:ext uri="{FF2B5EF4-FFF2-40B4-BE49-F238E27FC236}">
                <a16:creationId xmlns:a16="http://schemas.microsoft.com/office/drawing/2014/main" id="{659AB4BE-9B08-DF3E-4AC5-BB2C47B52630}"/>
              </a:ext>
            </a:extLst>
          </p:cNvPr>
          <p:cNvGraphicFramePr>
            <a:graphicFrameLocks noGrp="1"/>
          </p:cNvGraphicFramePr>
          <p:nvPr>
            <p:ph idx="1"/>
            <p:extLst>
              <p:ext uri="{D42A27DB-BD31-4B8C-83A1-F6EECF244321}">
                <p14:modId xmlns:p14="http://schemas.microsoft.com/office/powerpoint/2010/main" val="858882145"/>
              </p:ext>
            </p:extLst>
          </p:nvPr>
        </p:nvGraphicFramePr>
        <p:xfrm>
          <a:off x="3880757" y="255814"/>
          <a:ext cx="8126186" cy="631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3764197"/>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risis Leaders Rise to the Occasion ...">
            <a:extLst>
              <a:ext uri="{FF2B5EF4-FFF2-40B4-BE49-F238E27FC236}">
                <a16:creationId xmlns:a16="http://schemas.microsoft.com/office/drawing/2014/main" id="{2F7A1E71-B6FA-EA0C-3221-9DFFEB3FF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05" y="225868"/>
            <a:ext cx="11620823" cy="547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972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69426B45-4C4F-4D52-8537-76E9A5B89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0855F3-4A30-29B7-E7A6-C2F3EF850846}"/>
              </a:ext>
            </a:extLst>
          </p:cNvPr>
          <p:cNvSpPr>
            <a:spLocks noGrp="1"/>
          </p:cNvSpPr>
          <p:nvPr>
            <p:ph type="title"/>
          </p:nvPr>
        </p:nvSpPr>
        <p:spPr>
          <a:xfrm>
            <a:off x="1036320" y="286604"/>
            <a:ext cx="10058400" cy="1239090"/>
          </a:xfrm>
        </p:spPr>
        <p:txBody>
          <a:bodyPr>
            <a:normAutofit fontScale="90000"/>
          </a:bodyPr>
          <a:lstStyle/>
          <a:p>
            <a:r>
              <a:rPr lang="en-US" b="1" dirty="0">
                <a:latin typeface="Aptos" panose="020B0004020202020204" pitchFamily="34" charset="0"/>
              </a:rPr>
              <a:t>C- Suite Conversations with Executive Management</a:t>
            </a:r>
          </a:p>
        </p:txBody>
      </p:sp>
      <p:cxnSp>
        <p:nvCxnSpPr>
          <p:cNvPr id="4105" name="Straight Connector 4104">
            <a:extLst>
              <a:ext uri="{FF2B5EF4-FFF2-40B4-BE49-F238E27FC236}">
                <a16:creationId xmlns:a16="http://schemas.microsoft.com/office/drawing/2014/main" id="{CF117E1C-E964-4433-B1A8-BB2301D0FF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098" name="Picture 2" descr="How Product Operations helps C-Suite ...">
            <a:extLst>
              <a:ext uri="{FF2B5EF4-FFF2-40B4-BE49-F238E27FC236}">
                <a16:creationId xmlns:a16="http://schemas.microsoft.com/office/drawing/2014/main" id="{F70B3977-11D2-9E65-C8DD-B0148303E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930" r="23855" b="2"/>
          <a:stretch/>
        </p:blipFill>
        <p:spPr bwMode="auto">
          <a:xfrm>
            <a:off x="1161535" y="2108200"/>
            <a:ext cx="3495807" cy="360061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E3A2D49-6B0D-09E6-7DBA-221B4D031209}"/>
              </a:ext>
            </a:extLst>
          </p:cNvPr>
          <p:cNvSpPr>
            <a:spLocks noGrp="1"/>
          </p:cNvSpPr>
          <p:nvPr>
            <p:ph idx="1"/>
          </p:nvPr>
        </p:nvSpPr>
        <p:spPr>
          <a:xfrm>
            <a:off x="4775201" y="2057401"/>
            <a:ext cx="7257142" cy="3811691"/>
          </a:xfrm>
        </p:spPr>
        <p:txBody>
          <a:bodyPr>
            <a:normAutofit lnSpcReduction="10000"/>
          </a:bodyPr>
          <a:lstStyle/>
          <a:p>
            <a:pPr>
              <a:lnSpc>
                <a:spcPct val="90000"/>
              </a:lnSpc>
              <a:buFont typeface="Wingdings" panose="05000000000000000000" pitchFamily="2" charset="2"/>
              <a:buChar char="Ø"/>
            </a:pPr>
            <a:r>
              <a:rPr lang="en-US" sz="1700" b="1" dirty="0"/>
              <a:t> </a:t>
            </a:r>
            <a:r>
              <a:rPr lang="en-US" b="1" dirty="0">
                <a:latin typeface="Aptos" panose="020B0004020202020204" pitchFamily="34" charset="0"/>
              </a:rPr>
              <a:t>Define the “reality” of the moment.</a:t>
            </a:r>
          </a:p>
          <a:p>
            <a:pPr>
              <a:lnSpc>
                <a:spcPct val="90000"/>
              </a:lnSpc>
              <a:buFont typeface="Wingdings" panose="05000000000000000000" pitchFamily="2" charset="2"/>
              <a:buChar char="Ø"/>
            </a:pPr>
            <a:r>
              <a:rPr lang="en-US" b="1" dirty="0">
                <a:latin typeface="Aptos" panose="020B0004020202020204" pitchFamily="34" charset="0"/>
              </a:rPr>
              <a:t>Financial preparation for immediate cost increases </a:t>
            </a:r>
            <a:r>
              <a:rPr lang="en-US" dirty="0">
                <a:latin typeface="Aptos" panose="020B0004020202020204" pitchFamily="34" charset="0"/>
              </a:rPr>
              <a:t>due to additional tariff implementation</a:t>
            </a:r>
          </a:p>
          <a:p>
            <a:pPr>
              <a:lnSpc>
                <a:spcPct val="90000"/>
              </a:lnSpc>
              <a:buFont typeface="Wingdings" panose="05000000000000000000" pitchFamily="2" charset="2"/>
              <a:buChar char="Ø"/>
            </a:pPr>
            <a:r>
              <a:rPr lang="en-US" dirty="0">
                <a:latin typeface="Aptos" panose="020B0004020202020204" pitchFamily="34" charset="0"/>
              </a:rPr>
              <a:t>Discussions with brokerage providers on the duty payment process to ensure your company is operating under the means of the most appropriate actions possible such as possible </a:t>
            </a:r>
            <a:r>
              <a:rPr lang="en-US" b="1" dirty="0">
                <a:latin typeface="Aptos" panose="020B0004020202020204" pitchFamily="34" charset="0"/>
              </a:rPr>
              <a:t>ACH direct payment to CBP.</a:t>
            </a:r>
          </a:p>
          <a:p>
            <a:pPr>
              <a:lnSpc>
                <a:spcPct val="90000"/>
              </a:lnSpc>
              <a:buFont typeface="Wingdings" panose="05000000000000000000" pitchFamily="2" charset="2"/>
              <a:buChar char="Ø"/>
            </a:pPr>
            <a:r>
              <a:rPr lang="en-US" dirty="0">
                <a:latin typeface="Aptos" panose="020B0004020202020204" pitchFamily="34" charset="0"/>
              </a:rPr>
              <a:t>Consider options associated with </a:t>
            </a:r>
            <a:r>
              <a:rPr lang="en-US" b="1" u="sng" dirty="0">
                <a:latin typeface="Aptos" panose="020B0004020202020204" pitchFamily="34" charset="0"/>
              </a:rPr>
              <a:t>duty deferral options </a:t>
            </a:r>
            <a:r>
              <a:rPr lang="en-US" dirty="0">
                <a:latin typeface="Aptos" panose="020B0004020202020204" pitchFamily="34" charset="0"/>
              </a:rPr>
              <a:t>such as foreign trade zone and bonded warehouse entry options</a:t>
            </a:r>
          </a:p>
          <a:p>
            <a:pPr>
              <a:lnSpc>
                <a:spcPct val="90000"/>
              </a:lnSpc>
              <a:buFont typeface="Wingdings" panose="05000000000000000000" pitchFamily="2" charset="2"/>
              <a:buChar char="Ø"/>
            </a:pPr>
            <a:r>
              <a:rPr lang="en-US" b="1" dirty="0">
                <a:latin typeface="Aptos" panose="020B0004020202020204" pitchFamily="34" charset="0"/>
              </a:rPr>
              <a:t>Development of a financial landed cost matrix</a:t>
            </a:r>
            <a:r>
              <a:rPr lang="en-US" dirty="0">
                <a:latin typeface="Aptos" panose="020B0004020202020204" pitchFamily="34" charset="0"/>
              </a:rPr>
              <a:t> to identify the new landed cost models for imported merchandise.</a:t>
            </a:r>
          </a:p>
          <a:p>
            <a:pPr>
              <a:lnSpc>
                <a:spcPct val="90000"/>
              </a:lnSpc>
              <a:buFont typeface="Wingdings" panose="05000000000000000000" pitchFamily="2" charset="2"/>
              <a:buChar char="Ø"/>
            </a:pPr>
            <a:endParaRPr lang="en-US" sz="1700" dirty="0"/>
          </a:p>
        </p:txBody>
      </p:sp>
      <p:sp>
        <p:nvSpPr>
          <p:cNvPr id="4107" name="Rectangle 4106">
            <a:extLst>
              <a:ext uri="{FF2B5EF4-FFF2-40B4-BE49-F238E27FC236}">
                <a16:creationId xmlns:a16="http://schemas.microsoft.com/office/drawing/2014/main" id="{67E6FB20-7663-466F-A928-9371C34F9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427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9013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96864-683D-39DF-7369-3DB5020228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54045C0-8A50-6FDF-6140-01D6A3D60655}"/>
              </a:ext>
            </a:extLst>
          </p:cNvPr>
          <p:cNvSpPr>
            <a:spLocks noGrp="1"/>
          </p:cNvSpPr>
          <p:nvPr>
            <p:ph type="title"/>
          </p:nvPr>
        </p:nvSpPr>
        <p:spPr>
          <a:xfrm>
            <a:off x="794084" y="286603"/>
            <a:ext cx="10361596" cy="1450757"/>
          </a:xfrm>
        </p:spPr>
        <p:txBody>
          <a:bodyPr/>
          <a:lstStyle/>
          <a:p>
            <a:r>
              <a:rPr lang="en-US" b="1" dirty="0">
                <a:latin typeface="Aptos" panose="020B0004020202020204" pitchFamily="34" charset="0"/>
              </a:rPr>
              <a:t>Landed Duty Rates Sample Matrix</a:t>
            </a:r>
          </a:p>
        </p:txBody>
      </p:sp>
      <p:graphicFrame>
        <p:nvGraphicFramePr>
          <p:cNvPr id="5" name="Table Placeholder 2">
            <a:extLst>
              <a:ext uri="{FF2B5EF4-FFF2-40B4-BE49-F238E27FC236}">
                <a16:creationId xmlns:a16="http://schemas.microsoft.com/office/drawing/2014/main" id="{2DE68B4E-ADB2-4BC9-4E5F-D0C10DF75EB9}"/>
              </a:ext>
            </a:extLst>
          </p:cNvPr>
          <p:cNvGraphicFramePr>
            <a:graphicFrameLocks noGrp="1"/>
          </p:cNvGraphicFramePr>
          <p:nvPr>
            <p:ph type="tbl" sz="quarter" idx="13"/>
            <p:extLst>
              <p:ext uri="{D42A27DB-BD31-4B8C-83A1-F6EECF244321}">
                <p14:modId xmlns:p14="http://schemas.microsoft.com/office/powerpoint/2010/main" val="776600287"/>
              </p:ext>
            </p:extLst>
          </p:nvPr>
        </p:nvGraphicFramePr>
        <p:xfrm>
          <a:off x="1218338" y="2190320"/>
          <a:ext cx="9095876" cy="3552953"/>
        </p:xfrm>
        <a:graphic>
          <a:graphicData uri="http://schemas.openxmlformats.org/drawingml/2006/table">
            <a:tbl>
              <a:tblPr firstRow="1" bandRow="1">
                <a:tableStyleId>{BC89EF96-8CEA-46FF-86C4-4CE0E7609802}</a:tableStyleId>
              </a:tblPr>
              <a:tblGrid>
                <a:gridCol w="1356050">
                  <a:extLst>
                    <a:ext uri="{9D8B030D-6E8A-4147-A177-3AD203B41FA5}">
                      <a16:colId xmlns:a16="http://schemas.microsoft.com/office/drawing/2014/main" val="119417067"/>
                    </a:ext>
                  </a:extLst>
                </a:gridCol>
                <a:gridCol w="780365">
                  <a:extLst>
                    <a:ext uri="{9D8B030D-6E8A-4147-A177-3AD203B41FA5}">
                      <a16:colId xmlns:a16="http://schemas.microsoft.com/office/drawing/2014/main" val="3049470164"/>
                    </a:ext>
                  </a:extLst>
                </a:gridCol>
                <a:gridCol w="780365">
                  <a:extLst>
                    <a:ext uri="{9D8B030D-6E8A-4147-A177-3AD203B41FA5}">
                      <a16:colId xmlns:a16="http://schemas.microsoft.com/office/drawing/2014/main" val="3555085917"/>
                    </a:ext>
                  </a:extLst>
                </a:gridCol>
                <a:gridCol w="1087397">
                  <a:extLst>
                    <a:ext uri="{9D8B030D-6E8A-4147-A177-3AD203B41FA5}">
                      <a16:colId xmlns:a16="http://schemas.microsoft.com/office/drawing/2014/main" val="3560052689"/>
                    </a:ext>
                  </a:extLst>
                </a:gridCol>
                <a:gridCol w="818746">
                  <a:extLst>
                    <a:ext uri="{9D8B030D-6E8A-4147-A177-3AD203B41FA5}">
                      <a16:colId xmlns:a16="http://schemas.microsoft.com/office/drawing/2014/main" val="127040821"/>
                    </a:ext>
                  </a:extLst>
                </a:gridCol>
                <a:gridCol w="1112983">
                  <a:extLst>
                    <a:ext uri="{9D8B030D-6E8A-4147-A177-3AD203B41FA5}">
                      <a16:colId xmlns:a16="http://schemas.microsoft.com/office/drawing/2014/main" val="149845700"/>
                    </a:ext>
                  </a:extLst>
                </a:gridCol>
                <a:gridCol w="1100189">
                  <a:extLst>
                    <a:ext uri="{9D8B030D-6E8A-4147-A177-3AD203B41FA5}">
                      <a16:colId xmlns:a16="http://schemas.microsoft.com/office/drawing/2014/main" val="140421229"/>
                    </a:ext>
                  </a:extLst>
                </a:gridCol>
                <a:gridCol w="731724">
                  <a:extLst>
                    <a:ext uri="{9D8B030D-6E8A-4147-A177-3AD203B41FA5}">
                      <a16:colId xmlns:a16="http://schemas.microsoft.com/office/drawing/2014/main" val="3119692462"/>
                    </a:ext>
                  </a:extLst>
                </a:gridCol>
                <a:gridCol w="1328057">
                  <a:extLst>
                    <a:ext uri="{9D8B030D-6E8A-4147-A177-3AD203B41FA5}">
                      <a16:colId xmlns:a16="http://schemas.microsoft.com/office/drawing/2014/main" val="2932247077"/>
                    </a:ext>
                  </a:extLst>
                </a:gridCol>
              </a:tblGrid>
              <a:tr h="707401">
                <a:tc>
                  <a:txBody>
                    <a:bodyPr/>
                    <a:lstStyle/>
                    <a:p>
                      <a:pPr algn="ctr"/>
                      <a:r>
                        <a:rPr lang="en-US" sz="1400" dirty="0"/>
                        <a:t>HTS Classification</a:t>
                      </a:r>
                    </a:p>
                  </a:txBody>
                  <a:tcPr anchor="ctr"/>
                </a:tc>
                <a:tc>
                  <a:txBody>
                    <a:bodyPr/>
                    <a:lstStyle/>
                    <a:p>
                      <a:pPr algn="ctr"/>
                      <a:r>
                        <a:rPr lang="en-US" sz="1400" dirty="0"/>
                        <a:t>Chapter 99 HTS</a:t>
                      </a:r>
                    </a:p>
                  </a:txBody>
                  <a:tcPr anchor="ctr"/>
                </a:tc>
                <a:tc>
                  <a:txBody>
                    <a:bodyPr/>
                    <a:lstStyle/>
                    <a:p>
                      <a:pPr algn="ctr"/>
                      <a:r>
                        <a:rPr lang="en-US" sz="1400" dirty="0"/>
                        <a:t>Origin</a:t>
                      </a:r>
                    </a:p>
                  </a:txBody>
                  <a:tcPr anchor="ctr"/>
                </a:tc>
                <a:tc>
                  <a:txBody>
                    <a:bodyPr/>
                    <a:lstStyle/>
                    <a:p>
                      <a:pPr algn="ctr"/>
                      <a:r>
                        <a:rPr lang="en-US" sz="1400" dirty="0"/>
                        <a:t>Regular Duty Rates</a:t>
                      </a:r>
                    </a:p>
                  </a:txBody>
                  <a:tcPr anchor="ctr"/>
                </a:tc>
                <a:tc>
                  <a:txBody>
                    <a:bodyPr/>
                    <a:lstStyle/>
                    <a:p>
                      <a:pPr algn="ctr"/>
                      <a:r>
                        <a:rPr lang="en-US" sz="1400" dirty="0"/>
                        <a:t>China 301 Rate</a:t>
                      </a:r>
                    </a:p>
                  </a:txBody>
                  <a:tcPr anchor="ctr"/>
                </a:tc>
                <a:tc>
                  <a:txBody>
                    <a:bodyPr/>
                    <a:lstStyle/>
                    <a:p>
                      <a:pPr algn="ctr"/>
                      <a:r>
                        <a:rPr lang="en-US" sz="1400" dirty="0"/>
                        <a:t>Reciprocal Tax Rate</a:t>
                      </a:r>
                    </a:p>
                  </a:txBody>
                  <a:tcPr anchor="ctr"/>
                </a:tc>
                <a:tc>
                  <a:txBody>
                    <a:bodyPr/>
                    <a:lstStyle/>
                    <a:p>
                      <a:pPr algn="ctr"/>
                      <a:r>
                        <a:rPr lang="en-US" sz="1400" dirty="0"/>
                        <a:t>IEEPA Rate</a:t>
                      </a:r>
                    </a:p>
                  </a:txBody>
                  <a:tcPr anchor="ctr"/>
                </a:tc>
                <a:tc>
                  <a:txBody>
                    <a:bodyPr/>
                    <a:lstStyle/>
                    <a:p>
                      <a:pPr algn="ctr"/>
                      <a:r>
                        <a:rPr lang="en-US" sz="1400" dirty="0"/>
                        <a:t>232 Tax</a:t>
                      </a:r>
                    </a:p>
                  </a:txBody>
                  <a:tcPr anchor="ctr"/>
                </a:tc>
                <a:tc>
                  <a:txBody>
                    <a:bodyPr/>
                    <a:lstStyle/>
                    <a:p>
                      <a:pPr algn="ctr"/>
                      <a:r>
                        <a:rPr lang="en-US" sz="1400" dirty="0"/>
                        <a:t>TOTAL </a:t>
                      </a:r>
                    </a:p>
                  </a:txBody>
                  <a:tcPr anchor="ctr"/>
                </a:tc>
                <a:extLst>
                  <a:ext uri="{0D108BD9-81ED-4DB2-BD59-A6C34878D82A}">
                    <a16:rowId xmlns:a16="http://schemas.microsoft.com/office/drawing/2014/main" val="3298013591"/>
                  </a:ext>
                </a:extLst>
              </a:tr>
              <a:tr h="544782">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3873867931"/>
                  </a:ext>
                </a:extLst>
              </a:tr>
              <a:tr h="544782">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85209771"/>
                  </a:ext>
                </a:extLst>
              </a:tr>
              <a:tr h="476805">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4061031278"/>
                  </a:ext>
                </a:extLst>
              </a:tr>
              <a:tr h="476805">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3591840781"/>
                  </a:ext>
                </a:extLst>
              </a:tr>
              <a:tr h="778259">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335389741"/>
                  </a:ext>
                </a:extLst>
              </a:tr>
            </a:tbl>
          </a:graphicData>
        </a:graphic>
      </p:graphicFrame>
    </p:spTree>
    <p:extLst>
      <p:ext uri="{BB962C8B-B14F-4D97-AF65-F5344CB8AC3E}">
        <p14:creationId xmlns:p14="http://schemas.microsoft.com/office/powerpoint/2010/main" val="2198833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69426B45-4C4F-4D52-8537-76E9A5B89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B26E16-119E-E71F-CCFF-B72874789C45}"/>
              </a:ext>
            </a:extLst>
          </p:cNvPr>
          <p:cNvSpPr>
            <a:spLocks noGrp="1"/>
          </p:cNvSpPr>
          <p:nvPr>
            <p:ph type="title"/>
          </p:nvPr>
        </p:nvSpPr>
        <p:spPr>
          <a:xfrm>
            <a:off x="1036320" y="286603"/>
            <a:ext cx="10058400" cy="1450757"/>
          </a:xfrm>
        </p:spPr>
        <p:txBody>
          <a:bodyPr>
            <a:normAutofit/>
          </a:bodyPr>
          <a:lstStyle/>
          <a:p>
            <a:r>
              <a:rPr lang="en-US" b="1" dirty="0">
                <a:latin typeface="Aptos" panose="020B0004020202020204" pitchFamily="34" charset="0"/>
              </a:rPr>
              <a:t>Trade Compliance Considerations</a:t>
            </a:r>
          </a:p>
        </p:txBody>
      </p:sp>
      <p:cxnSp>
        <p:nvCxnSpPr>
          <p:cNvPr id="1042" name="Straight Connector 1041">
            <a:extLst>
              <a:ext uri="{FF2B5EF4-FFF2-40B4-BE49-F238E27FC236}">
                <a16:creationId xmlns:a16="http://schemas.microsoft.com/office/drawing/2014/main" id="{CF117E1C-E964-4433-B1A8-BB2301D0FF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Import Compliance: Tackling Global ...">
            <a:extLst>
              <a:ext uri="{FF2B5EF4-FFF2-40B4-BE49-F238E27FC236}">
                <a16:creationId xmlns:a16="http://schemas.microsoft.com/office/drawing/2014/main" id="{11E32C99-C227-2EC2-4C23-52BF7249CE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510" r="37522" b="1"/>
          <a:stretch/>
        </p:blipFill>
        <p:spPr bwMode="auto">
          <a:xfrm>
            <a:off x="1161535" y="2108200"/>
            <a:ext cx="3495807" cy="360061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01F117D-14E9-42C2-C007-AB04CCF9E74B}"/>
              </a:ext>
            </a:extLst>
          </p:cNvPr>
          <p:cNvSpPr>
            <a:spLocks noGrp="1"/>
          </p:cNvSpPr>
          <p:nvPr>
            <p:ph idx="1"/>
          </p:nvPr>
        </p:nvSpPr>
        <p:spPr>
          <a:xfrm>
            <a:off x="4927600" y="2108200"/>
            <a:ext cx="7032171" cy="3760893"/>
          </a:xfrm>
        </p:spPr>
        <p:txBody>
          <a:bodyPr>
            <a:normAutofit/>
          </a:bodyPr>
          <a:lstStyle/>
          <a:p>
            <a:pPr>
              <a:lnSpc>
                <a:spcPct val="90000"/>
              </a:lnSpc>
            </a:pPr>
            <a:r>
              <a:rPr lang="en-US" b="1" dirty="0">
                <a:latin typeface="Aptos" panose="020B0004020202020204" pitchFamily="34" charset="0"/>
              </a:rPr>
              <a:t>Valuation determinations and possible adjustments must be defended </a:t>
            </a:r>
            <a:r>
              <a:rPr lang="en-US" dirty="0">
                <a:latin typeface="Aptos" panose="020B0004020202020204" pitchFamily="34" charset="0"/>
              </a:rPr>
              <a:t>through CFR title 19  152 regulatory allowances</a:t>
            </a:r>
          </a:p>
          <a:p>
            <a:pPr>
              <a:lnSpc>
                <a:spcPct val="90000"/>
              </a:lnSpc>
            </a:pPr>
            <a:r>
              <a:rPr lang="en-US" b="1" dirty="0">
                <a:latin typeface="Aptos" panose="020B0004020202020204" pitchFamily="34" charset="0"/>
              </a:rPr>
              <a:t>First Sale Options </a:t>
            </a:r>
            <a:r>
              <a:rPr lang="en-US" dirty="0">
                <a:latin typeface="Aptos" panose="020B0004020202020204" pitchFamily="34" charset="0"/>
              </a:rPr>
              <a:t>for triangle sales transactions structures to reduce Customs declared value declarations</a:t>
            </a:r>
          </a:p>
          <a:p>
            <a:pPr>
              <a:lnSpc>
                <a:spcPct val="90000"/>
              </a:lnSpc>
            </a:pPr>
            <a:r>
              <a:rPr lang="en-US" b="1" dirty="0">
                <a:latin typeface="Aptos" panose="020B0004020202020204" pitchFamily="34" charset="0"/>
              </a:rPr>
              <a:t>Changes to alternative terms of sale with adjustments to value declaration is a compliance risk </a:t>
            </a:r>
            <a:r>
              <a:rPr lang="en-US" dirty="0">
                <a:latin typeface="Aptos" panose="020B0004020202020204" pitchFamily="34" charset="0"/>
              </a:rPr>
              <a:t>without justification and defense (</a:t>
            </a:r>
            <a:r>
              <a:rPr lang="en-US" dirty="0" err="1">
                <a:latin typeface="Aptos" panose="020B0004020202020204" pitchFamily="34" charset="0"/>
              </a:rPr>
              <a:t>ie</a:t>
            </a:r>
            <a:r>
              <a:rPr lang="en-US" dirty="0">
                <a:latin typeface="Aptos" panose="020B0004020202020204" pitchFamily="34" charset="0"/>
              </a:rPr>
              <a:t> Modified Duty Paid Delivered- MDDP)</a:t>
            </a:r>
          </a:p>
          <a:p>
            <a:pPr>
              <a:lnSpc>
                <a:spcPct val="90000"/>
              </a:lnSpc>
            </a:pPr>
            <a:r>
              <a:rPr lang="en-US" b="1" dirty="0">
                <a:latin typeface="Aptos" panose="020B0004020202020204" pitchFamily="34" charset="0"/>
              </a:rPr>
              <a:t>HTSUS classifications must be defended </a:t>
            </a:r>
            <a:r>
              <a:rPr lang="en-US" dirty="0">
                <a:latin typeface="Aptos" panose="020B0004020202020204" pitchFamily="34" charset="0"/>
              </a:rPr>
              <a:t>to consider use of HTS exemptions as is the case with existing entry declarations for all duties, fees and taxes</a:t>
            </a:r>
          </a:p>
        </p:txBody>
      </p:sp>
      <p:sp>
        <p:nvSpPr>
          <p:cNvPr id="1044" name="Rectangle 1043">
            <a:extLst>
              <a:ext uri="{FF2B5EF4-FFF2-40B4-BE49-F238E27FC236}">
                <a16:creationId xmlns:a16="http://schemas.microsoft.com/office/drawing/2014/main" id="{67E6FB20-7663-466F-A928-9371C34F9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427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924879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69426B45-4C4F-4D52-8537-76E9A5B89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08DE1C-C4BE-A5F9-76DE-8B9A02631B5B}"/>
              </a:ext>
            </a:extLst>
          </p:cNvPr>
          <p:cNvSpPr>
            <a:spLocks noGrp="1"/>
          </p:cNvSpPr>
          <p:nvPr>
            <p:ph type="title"/>
          </p:nvPr>
        </p:nvSpPr>
        <p:spPr>
          <a:xfrm>
            <a:off x="1036320" y="286603"/>
            <a:ext cx="10058400" cy="1450757"/>
          </a:xfrm>
        </p:spPr>
        <p:txBody>
          <a:bodyPr>
            <a:normAutofit/>
          </a:bodyPr>
          <a:lstStyle/>
          <a:p>
            <a:r>
              <a:rPr lang="en-US" b="1" dirty="0">
                <a:latin typeface="Aptos" panose="020B0004020202020204" pitchFamily="34" charset="0"/>
              </a:rPr>
              <a:t>Trade Compliance Considerations </a:t>
            </a:r>
            <a:br>
              <a:rPr lang="en-US" b="1" dirty="0">
                <a:latin typeface="Aptos" panose="020B0004020202020204" pitchFamily="34" charset="0"/>
              </a:rPr>
            </a:br>
            <a:r>
              <a:rPr lang="en-US" b="1" dirty="0">
                <a:latin typeface="Aptos" panose="020B0004020202020204" pitchFamily="34" charset="0"/>
              </a:rPr>
              <a:t>continued…</a:t>
            </a:r>
          </a:p>
        </p:txBody>
      </p:sp>
      <p:cxnSp>
        <p:nvCxnSpPr>
          <p:cNvPr id="2057" name="Straight Connector 2056">
            <a:extLst>
              <a:ext uri="{FF2B5EF4-FFF2-40B4-BE49-F238E27FC236}">
                <a16:creationId xmlns:a16="http://schemas.microsoft.com/office/drawing/2014/main" id="{CF117E1C-E964-4433-B1A8-BB2301D0FF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F523E837-A5BC-6304-BFA9-60698A516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788" r="22569" b="-2"/>
          <a:stretch/>
        </p:blipFill>
        <p:spPr bwMode="auto">
          <a:xfrm>
            <a:off x="1161535" y="2108200"/>
            <a:ext cx="3495807" cy="360061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AA2C803-BB3A-D121-9CF4-2B76828DD2E5}"/>
              </a:ext>
            </a:extLst>
          </p:cNvPr>
          <p:cNvSpPr>
            <a:spLocks noGrp="1"/>
          </p:cNvSpPr>
          <p:nvPr>
            <p:ph idx="1"/>
          </p:nvPr>
        </p:nvSpPr>
        <p:spPr>
          <a:xfrm>
            <a:off x="5248657" y="2108201"/>
            <a:ext cx="5846063" cy="3760891"/>
          </a:xfrm>
        </p:spPr>
        <p:txBody>
          <a:bodyPr>
            <a:normAutofit/>
          </a:bodyPr>
          <a:lstStyle/>
          <a:p>
            <a:pPr>
              <a:lnSpc>
                <a:spcPct val="90000"/>
              </a:lnSpc>
            </a:pPr>
            <a:r>
              <a:rPr lang="en-US" sz="1900" b="1" dirty="0">
                <a:latin typeface="Aptos" panose="020B0004020202020204" pitchFamily="34" charset="0"/>
              </a:rPr>
              <a:t>Country of Origin determinations and possible adjustments must be defended </a:t>
            </a:r>
            <a:r>
              <a:rPr lang="en-US" sz="1900" dirty="0">
                <a:latin typeface="Aptos" panose="020B0004020202020204" pitchFamily="34" charset="0"/>
              </a:rPr>
              <a:t>through CFR title 19 102 regulatory allowances</a:t>
            </a:r>
          </a:p>
          <a:p>
            <a:pPr>
              <a:lnSpc>
                <a:spcPct val="90000"/>
              </a:lnSpc>
            </a:pPr>
            <a:r>
              <a:rPr lang="en-US" sz="1900" b="1" dirty="0">
                <a:latin typeface="Aptos" panose="020B0004020202020204" pitchFamily="34" charset="0"/>
              </a:rPr>
              <a:t>Tariff Engineering options considerations </a:t>
            </a:r>
            <a:r>
              <a:rPr lang="en-US" sz="1900" dirty="0">
                <a:latin typeface="Aptos" panose="020B0004020202020204" pitchFamily="34" charset="0"/>
              </a:rPr>
              <a:t>to result in lower reciprocal tax structure based on current tariff obligations can be explored and must be defended.</a:t>
            </a:r>
          </a:p>
          <a:p>
            <a:pPr>
              <a:lnSpc>
                <a:spcPct val="90000"/>
              </a:lnSpc>
            </a:pPr>
            <a:r>
              <a:rPr lang="en-US" sz="1900" b="1" dirty="0">
                <a:latin typeface="Aptos" panose="020B0004020202020204" pitchFamily="34" charset="0"/>
              </a:rPr>
              <a:t>Import Entry Supervision and Control demonstrations of reasonable care must be demonstrated </a:t>
            </a:r>
            <a:r>
              <a:rPr lang="en-US" sz="1900" dirty="0">
                <a:latin typeface="Aptos" panose="020B0004020202020204" pitchFamily="34" charset="0"/>
              </a:rPr>
              <a:t>by IOR’s to review pre-entry instructions and post entry reviews prepared by the broker to affirm accuracy in HTS chapter 99 inclusions and exclusions to the new multi-line entry processes.</a:t>
            </a:r>
          </a:p>
          <a:p>
            <a:pPr>
              <a:lnSpc>
                <a:spcPct val="90000"/>
              </a:lnSpc>
            </a:pPr>
            <a:endParaRPr lang="en-US" sz="1900" dirty="0"/>
          </a:p>
        </p:txBody>
      </p:sp>
      <p:sp>
        <p:nvSpPr>
          <p:cNvPr id="2059" name="Rectangle 2058">
            <a:extLst>
              <a:ext uri="{FF2B5EF4-FFF2-40B4-BE49-F238E27FC236}">
                <a16:creationId xmlns:a16="http://schemas.microsoft.com/office/drawing/2014/main" id="{67E6FB20-7663-466F-A928-9371C34F9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427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22952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83" name="Rectangle 24582">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0327270-1576-4133-3C3A-98B70DD1C1F9}"/>
              </a:ext>
            </a:extLst>
          </p:cNvPr>
          <p:cNvSpPr>
            <a:spLocks noGrp="1"/>
          </p:cNvSpPr>
          <p:nvPr>
            <p:ph type="title"/>
          </p:nvPr>
        </p:nvSpPr>
        <p:spPr>
          <a:xfrm>
            <a:off x="1097280" y="516835"/>
            <a:ext cx="5977937" cy="1666501"/>
          </a:xfrm>
        </p:spPr>
        <p:txBody>
          <a:bodyPr>
            <a:normAutofit fontScale="90000"/>
          </a:bodyPr>
          <a:lstStyle/>
          <a:p>
            <a:r>
              <a:rPr lang="en-US" sz="4000" b="1" dirty="0">
                <a:solidFill>
                  <a:srgbClr val="FFFFFF"/>
                </a:solidFill>
                <a:latin typeface="Aptos" panose="020B0004020202020204" pitchFamily="34" charset="0"/>
              </a:rPr>
              <a:t>Duty Drawback Allowances </a:t>
            </a:r>
            <a:br>
              <a:rPr lang="en-US" sz="4000" b="1" dirty="0">
                <a:solidFill>
                  <a:srgbClr val="FFFFFF"/>
                </a:solidFill>
                <a:latin typeface="Aptos" panose="020B0004020202020204" pitchFamily="34" charset="0"/>
              </a:rPr>
            </a:br>
            <a:r>
              <a:rPr lang="en-US" sz="4000" b="1" dirty="0">
                <a:solidFill>
                  <a:srgbClr val="FFFFFF"/>
                </a:solidFill>
                <a:latin typeface="Aptos" panose="020B0004020202020204" pitchFamily="34" charset="0"/>
              </a:rPr>
              <a:t>for Reciprocal Tax</a:t>
            </a:r>
          </a:p>
        </p:txBody>
      </p:sp>
      <p:cxnSp>
        <p:nvCxnSpPr>
          <p:cNvPr id="24585" name="Straight Connector 24584">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5B3DF69-5B1E-671B-D0A8-BA3DA9313891}"/>
              </a:ext>
            </a:extLst>
          </p:cNvPr>
          <p:cNvSpPr>
            <a:spLocks noGrp="1"/>
          </p:cNvSpPr>
          <p:nvPr>
            <p:ph idx="1"/>
          </p:nvPr>
        </p:nvSpPr>
        <p:spPr>
          <a:xfrm>
            <a:off x="1097279" y="2546224"/>
            <a:ext cx="5977938" cy="3342747"/>
          </a:xfrm>
        </p:spPr>
        <p:txBody>
          <a:bodyPr>
            <a:noAutofit/>
          </a:bodyPr>
          <a:lstStyle/>
          <a:p>
            <a:r>
              <a:rPr lang="en-US" sz="2400" b="1" dirty="0">
                <a:solidFill>
                  <a:srgbClr val="FFFFFF"/>
                </a:solidFill>
                <a:latin typeface="Aptos" panose="020B0004020202020204" pitchFamily="34" charset="0"/>
              </a:rPr>
              <a:t>Duty drawback is allowed for Reciprocal Tariffs</a:t>
            </a:r>
          </a:p>
          <a:p>
            <a:r>
              <a:rPr lang="en-US" sz="2400" dirty="0">
                <a:solidFill>
                  <a:srgbClr val="FFFFFF"/>
                </a:solidFill>
                <a:latin typeface="Aptos" panose="020B0004020202020204" pitchFamily="34" charset="0"/>
              </a:rPr>
              <a:t>Duty Drawback is allowed for China 301</a:t>
            </a:r>
          </a:p>
          <a:p>
            <a:r>
              <a:rPr lang="en-US" sz="2400" dirty="0">
                <a:solidFill>
                  <a:srgbClr val="FFFFFF"/>
                </a:solidFill>
                <a:latin typeface="Aptos" panose="020B0004020202020204" pitchFamily="34" charset="0"/>
              </a:rPr>
              <a:t>Duty Drawback is not allowed for </a:t>
            </a:r>
          </a:p>
          <a:p>
            <a:pPr>
              <a:buFont typeface="Wingdings" panose="05000000000000000000" pitchFamily="2" charset="2"/>
              <a:buChar char="§"/>
            </a:pPr>
            <a:r>
              <a:rPr lang="en-US" sz="2400" dirty="0">
                <a:solidFill>
                  <a:srgbClr val="FFFFFF"/>
                </a:solidFill>
                <a:latin typeface="Aptos" panose="020B0004020202020204" pitchFamily="34" charset="0"/>
              </a:rPr>
              <a:t>IEPPA China 20%</a:t>
            </a:r>
          </a:p>
          <a:p>
            <a:pPr>
              <a:buFont typeface="Wingdings" panose="05000000000000000000" pitchFamily="2" charset="2"/>
              <a:buChar char="§"/>
            </a:pPr>
            <a:r>
              <a:rPr lang="en-US" sz="2400" dirty="0">
                <a:solidFill>
                  <a:srgbClr val="FFFFFF"/>
                </a:solidFill>
                <a:latin typeface="Aptos" panose="020B0004020202020204" pitchFamily="34" charset="0"/>
              </a:rPr>
              <a:t>Section 232 </a:t>
            </a:r>
          </a:p>
          <a:p>
            <a:pPr>
              <a:buFont typeface="Wingdings" panose="05000000000000000000" pitchFamily="2" charset="2"/>
              <a:buChar char="§"/>
            </a:pPr>
            <a:r>
              <a:rPr lang="en-US" sz="2400" dirty="0">
                <a:solidFill>
                  <a:srgbClr val="FFFFFF"/>
                </a:solidFill>
                <a:latin typeface="Aptos" panose="020B0004020202020204" pitchFamily="34" charset="0"/>
              </a:rPr>
              <a:t> IEEPA Canada 25% </a:t>
            </a:r>
          </a:p>
          <a:p>
            <a:pPr>
              <a:buFont typeface="Wingdings" panose="05000000000000000000" pitchFamily="2" charset="2"/>
              <a:buChar char="§"/>
            </a:pPr>
            <a:r>
              <a:rPr lang="en-US" sz="2400" dirty="0">
                <a:solidFill>
                  <a:srgbClr val="FFFFFF"/>
                </a:solidFill>
                <a:latin typeface="Aptos" panose="020B0004020202020204" pitchFamily="34" charset="0"/>
              </a:rPr>
              <a:t> IEPPA Mexico 25%</a:t>
            </a:r>
          </a:p>
        </p:txBody>
      </p:sp>
      <p:pic>
        <p:nvPicPr>
          <p:cNvPr id="24578" name="Picture 2" descr="Duty Drawback Services | Zero Down ...">
            <a:extLst>
              <a:ext uri="{FF2B5EF4-FFF2-40B4-BE49-F238E27FC236}">
                <a16:creationId xmlns:a16="http://schemas.microsoft.com/office/drawing/2014/main" id="{2C5CAB43-E810-E87A-7EF3-DD62D4AB8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248" r="21968"/>
          <a:stretch/>
        </p:blipFill>
        <p:spPr bwMode="auto">
          <a:xfrm>
            <a:off x="7611902" y="10"/>
            <a:ext cx="458009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400844"/>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6B4C2-4C02-9232-A91D-8CC1A732FB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386AD7-6FCF-CAAD-ED0B-937F9BCE5AC9}"/>
              </a:ext>
            </a:extLst>
          </p:cNvPr>
          <p:cNvSpPr>
            <a:spLocks noGrp="1" noRot="1" noMove="1" noResize="1" noEditPoints="1" noAdjustHandles="1" noChangeArrowheads="1" noChangeShapeType="1"/>
          </p:cNvSpPr>
          <p:nvPr>
            <p:ph type="title"/>
          </p:nvPr>
        </p:nvSpPr>
        <p:spPr>
          <a:xfrm>
            <a:off x="484814" y="640081"/>
            <a:ext cx="3659246" cy="2566652"/>
          </a:xfrm>
        </p:spPr>
        <p:txBody>
          <a:bodyPr vert="horz" lIns="91440" tIns="45720" rIns="91440" bIns="45720" rtlCol="0" anchor="b">
            <a:normAutofit/>
          </a:bodyPr>
          <a:lstStyle/>
          <a:p>
            <a:r>
              <a:rPr lang="en-US" sz="4400" dirty="0">
                <a:solidFill>
                  <a:schemeClr val="tx1"/>
                </a:solidFill>
                <a:latin typeface="Aptos" panose="020B0004020202020204" pitchFamily="34" charset="0"/>
              </a:rPr>
              <a:t>Internal Company Transparency Required</a:t>
            </a:r>
          </a:p>
        </p:txBody>
      </p:sp>
      <p:sp>
        <p:nvSpPr>
          <p:cNvPr id="3" name="Subtitle 2">
            <a:extLst>
              <a:ext uri="{FF2B5EF4-FFF2-40B4-BE49-F238E27FC236}">
                <a16:creationId xmlns:a16="http://schemas.microsoft.com/office/drawing/2014/main" id="{6284843F-B456-68F1-D24C-498D6974479D}"/>
              </a:ext>
            </a:extLst>
          </p:cNvPr>
          <p:cNvSpPr>
            <a:spLocks noGrp="1"/>
          </p:cNvSpPr>
          <p:nvPr>
            <p:ph type="subTitle" idx="1"/>
          </p:nvPr>
        </p:nvSpPr>
        <p:spPr>
          <a:xfrm>
            <a:off x="484814" y="3651268"/>
            <a:ext cx="3659246" cy="2510689"/>
          </a:xfrm>
        </p:spPr>
        <p:txBody>
          <a:bodyPr vert="horz" lIns="91440" tIns="45720" rIns="91440" bIns="45720" rtlCol="0">
            <a:normAutofit/>
          </a:bodyPr>
          <a:lstStyle/>
          <a:p>
            <a:r>
              <a:rPr lang="en-US" sz="1800" cap="all" spc="200">
                <a:solidFill>
                  <a:schemeClr val="tx1"/>
                </a:solidFill>
              </a:rPr>
              <a:t>Confidence-building strategies</a:t>
            </a:r>
          </a:p>
          <a:p>
            <a:endParaRPr lang="en-US" sz="1800" cap="all" spc="200">
              <a:solidFill>
                <a:schemeClr val="tx1"/>
              </a:solidFill>
            </a:endParaRPr>
          </a:p>
        </p:txBody>
      </p:sp>
      <p:pic>
        <p:nvPicPr>
          <p:cNvPr id="2054" name="Picture 6" descr="How much will Trump's new tariffs hurt ...">
            <a:extLst>
              <a:ext uri="{FF2B5EF4-FFF2-40B4-BE49-F238E27FC236}">
                <a16:creationId xmlns:a16="http://schemas.microsoft.com/office/drawing/2014/main" id="{68F82303-E52F-9918-F557-6F71F0AF9586}"/>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14807" r="1" b="17916"/>
          <a:stretch/>
        </p:blipFill>
        <p:spPr bwMode="auto">
          <a:xfrm>
            <a:off x="4635092" y="10"/>
            <a:ext cx="7556906" cy="338327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ciprocal' Tariffs ...">
            <a:extLst>
              <a:ext uri="{FF2B5EF4-FFF2-40B4-BE49-F238E27FC236}">
                <a16:creationId xmlns:a16="http://schemas.microsoft.com/office/drawing/2014/main" id="{E1FEDFF6-3A69-4F3A-5FCE-7790AE592B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0533" r="1" b="12189"/>
          <a:stretch/>
        </p:blipFill>
        <p:spPr bwMode="auto">
          <a:xfrm>
            <a:off x="4635097" y="3474720"/>
            <a:ext cx="7556889" cy="33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0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3E59AE-44F8-4FB9-BF05-C888FE3E1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318E70-F486-255F-85EE-903D6043887A}"/>
              </a:ext>
            </a:extLst>
          </p:cNvPr>
          <p:cNvSpPr>
            <a:spLocks noGrp="1"/>
          </p:cNvSpPr>
          <p:nvPr>
            <p:ph type="title"/>
          </p:nvPr>
        </p:nvSpPr>
        <p:spPr>
          <a:xfrm>
            <a:off x="642259" y="634946"/>
            <a:ext cx="3372529" cy="5055904"/>
          </a:xfrm>
        </p:spPr>
        <p:txBody>
          <a:bodyPr anchor="ctr">
            <a:normAutofit/>
          </a:bodyPr>
          <a:lstStyle/>
          <a:p>
            <a:r>
              <a:rPr lang="en-US" sz="4400" dirty="0">
                <a:latin typeface="Aptos" panose="020B0004020202020204" pitchFamily="34" charset="0"/>
              </a:rPr>
              <a:t>Corporate Connectivity Complements Tariff Management</a:t>
            </a:r>
          </a:p>
        </p:txBody>
      </p:sp>
      <p:cxnSp>
        <p:nvCxnSpPr>
          <p:cNvPr id="11" name="Straight Connector 10">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35022"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B6B14AE-589A-45CC-A30D-41995FC1F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E61A549E-98E2-9D87-FB16-27F16B4BA49D}"/>
              </a:ext>
            </a:extLst>
          </p:cNvPr>
          <p:cNvGraphicFramePr>
            <a:graphicFrameLocks noGrp="1"/>
          </p:cNvGraphicFramePr>
          <p:nvPr>
            <p:ph idx="1"/>
            <p:extLst>
              <p:ext uri="{D42A27DB-BD31-4B8C-83A1-F6EECF244321}">
                <p14:modId xmlns:p14="http://schemas.microsoft.com/office/powerpoint/2010/main" val="2919522961"/>
              </p:ext>
            </p:extLst>
          </p:nvPr>
        </p:nvGraphicFramePr>
        <p:xfrm>
          <a:off x="4331847" y="210457"/>
          <a:ext cx="7635182" cy="6458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076148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Stream Bom KuKu | Listen to WTF ...">
            <a:extLst>
              <a:ext uri="{FF2B5EF4-FFF2-40B4-BE49-F238E27FC236}">
                <a16:creationId xmlns:a16="http://schemas.microsoft.com/office/drawing/2014/main" id="{4F3315AD-09B7-D6F4-C2E8-62441429CC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1980" y="958518"/>
            <a:ext cx="4764504" cy="476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10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1"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lue arrows pointing at a red button">
            <a:extLst>
              <a:ext uri="{FF2B5EF4-FFF2-40B4-BE49-F238E27FC236}">
                <a16:creationId xmlns:a16="http://schemas.microsoft.com/office/drawing/2014/main" id="{57288CAC-7218-6D55-356C-0FCB9F402613}"/>
              </a:ext>
            </a:extLst>
          </p:cNvPr>
          <p:cNvPicPr>
            <a:picLocks noChangeAspect="1"/>
          </p:cNvPicPr>
          <p:nvPr/>
        </p:nvPicPr>
        <p:blipFill>
          <a:blip r:embed="rId2"/>
          <a:srcRect t="10826" b="4904"/>
          <a:stretch/>
        </p:blipFill>
        <p:spPr>
          <a:xfrm>
            <a:off x="20" y="975"/>
            <a:ext cx="12191980" cy="6858000"/>
          </a:xfrm>
          <a:prstGeom prst="rect">
            <a:avLst/>
          </a:prstGeom>
        </p:spPr>
      </p:pic>
      <p:sp>
        <p:nvSpPr>
          <p:cNvPr id="15" name="Rectangle 14">
            <a:extLst>
              <a:ext uri="{FF2B5EF4-FFF2-40B4-BE49-F238E27FC236}">
                <a16:creationId xmlns:a16="http://schemas.microsoft.com/office/drawing/2014/main" id="{EEFC1EB0-DB92-4E98-B3A9-0CD6FA5A8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38326" y="-341385"/>
            <a:ext cx="6858003" cy="7540754"/>
          </a:xfrm>
          <a:prstGeom prst="rect">
            <a:avLst/>
          </a:prstGeom>
          <a:gradFill flip="none" rotWithShape="1">
            <a:gsLst>
              <a:gs pos="48000">
                <a:schemeClr val="tx1">
                  <a:alpha val="25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1E79C4-28EB-2596-018D-96A87E9669F3}"/>
              </a:ext>
            </a:extLst>
          </p:cNvPr>
          <p:cNvSpPr>
            <a:spLocks noGrp="1"/>
          </p:cNvSpPr>
          <p:nvPr>
            <p:ph type="title"/>
          </p:nvPr>
        </p:nvSpPr>
        <p:spPr>
          <a:xfrm>
            <a:off x="854277" y="1475234"/>
            <a:ext cx="3214307" cy="2901694"/>
          </a:xfrm>
        </p:spPr>
        <p:txBody>
          <a:bodyPr vert="horz" lIns="91440" tIns="45720" rIns="91440" bIns="45720" rtlCol="0" anchor="b">
            <a:normAutofit fontScale="90000"/>
          </a:bodyPr>
          <a:lstStyle/>
          <a:p>
            <a:r>
              <a:rPr lang="en-US" sz="4400" dirty="0">
                <a:solidFill>
                  <a:schemeClr val="bg1"/>
                </a:solidFill>
              </a:rPr>
              <a:t>Your Next Step is Critical to Company Success</a:t>
            </a:r>
          </a:p>
        </p:txBody>
      </p:sp>
      <p:cxnSp>
        <p:nvCxnSpPr>
          <p:cNvPr id="17" name="Straight Connector 1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950" y="4508519"/>
            <a:ext cx="31089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951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FABF3E-BD5F-5E3F-1CA1-CBF3A84D8484}"/>
              </a:ext>
            </a:extLst>
          </p:cNvPr>
          <p:cNvSpPr>
            <a:spLocks noGrp="1"/>
          </p:cNvSpPr>
          <p:nvPr>
            <p:ph type="title"/>
          </p:nvPr>
        </p:nvSpPr>
        <p:spPr>
          <a:xfrm>
            <a:off x="1097280" y="286603"/>
            <a:ext cx="10058400" cy="1450757"/>
          </a:xfrm>
        </p:spPr>
        <p:txBody>
          <a:bodyPr>
            <a:normAutofit fontScale="90000"/>
          </a:bodyPr>
          <a:lstStyle/>
          <a:p>
            <a:r>
              <a:rPr lang="en-US" sz="4400" b="1" dirty="0">
                <a:latin typeface="Aptos" panose="020B0004020202020204" pitchFamily="34" charset="0"/>
              </a:rPr>
              <a:t>Global Supply Chain &amp; Trade Compliance Management Escalation of Sophistication </a:t>
            </a:r>
          </a:p>
        </p:txBody>
      </p:sp>
      <p:cxnSp>
        <p:nvCxnSpPr>
          <p:cNvPr id="5129" name="Straight Connector 5128">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078CF40-EED8-0BC5-7088-86B937F4EAD3}"/>
              </a:ext>
            </a:extLst>
          </p:cNvPr>
          <p:cNvSpPr>
            <a:spLocks noGrp="1"/>
          </p:cNvSpPr>
          <p:nvPr>
            <p:ph idx="1"/>
          </p:nvPr>
        </p:nvSpPr>
        <p:spPr>
          <a:xfrm>
            <a:off x="217714" y="1952180"/>
            <a:ext cx="7699829" cy="4448613"/>
          </a:xfrm>
        </p:spPr>
        <p:txBody>
          <a:bodyPr>
            <a:normAutofit/>
          </a:bodyPr>
          <a:lstStyle/>
          <a:p>
            <a:pPr>
              <a:lnSpc>
                <a:spcPct val="90000"/>
              </a:lnSpc>
            </a:pPr>
            <a:r>
              <a:rPr lang="en-US" b="1" dirty="0">
                <a:latin typeface="Aptos" panose="020B0004020202020204" pitchFamily="34" charset="0"/>
              </a:rPr>
              <a:t>Supply Chain Procurcement and Sourcing Options Reviews</a:t>
            </a:r>
          </a:p>
          <a:p>
            <a:pPr>
              <a:lnSpc>
                <a:spcPct val="90000"/>
              </a:lnSpc>
            </a:pPr>
            <a:r>
              <a:rPr lang="en-US" b="1" dirty="0">
                <a:latin typeface="Aptos" panose="020B0004020202020204" pitchFamily="34" charset="0"/>
              </a:rPr>
              <a:t>Resiliency and landed cost transparency into Business Continuity Planning</a:t>
            </a:r>
          </a:p>
          <a:p>
            <a:pPr>
              <a:lnSpc>
                <a:spcPct val="90000"/>
              </a:lnSpc>
            </a:pPr>
            <a:r>
              <a:rPr lang="en-US" b="1" dirty="0">
                <a:latin typeface="Aptos" panose="020B0004020202020204" pitchFamily="34" charset="0"/>
              </a:rPr>
              <a:t>Informed Compliance Awareness and Forward Decisions</a:t>
            </a:r>
          </a:p>
          <a:p>
            <a:pPr>
              <a:lnSpc>
                <a:spcPct val="90000"/>
              </a:lnSpc>
            </a:pPr>
            <a:r>
              <a:rPr lang="en-US" b="1" dirty="0">
                <a:latin typeface="Aptos" panose="020B0004020202020204" pitchFamily="34" charset="0"/>
              </a:rPr>
              <a:t>Trade Compliance Execution in the point of purchase negotiations and contract reviews</a:t>
            </a:r>
          </a:p>
          <a:p>
            <a:pPr>
              <a:lnSpc>
                <a:spcPct val="90000"/>
              </a:lnSpc>
            </a:pPr>
            <a:r>
              <a:rPr lang="en-US" b="1" dirty="0">
                <a:latin typeface="Aptos" panose="020B0004020202020204" pitchFamily="34" charset="0"/>
              </a:rPr>
              <a:t>Senior Management Continued Engagement with options for cost avoidance and cost mitigation strategies</a:t>
            </a:r>
          </a:p>
          <a:p>
            <a:pPr>
              <a:lnSpc>
                <a:spcPct val="90000"/>
              </a:lnSpc>
            </a:pPr>
            <a:r>
              <a:rPr lang="en-US" b="1" dirty="0">
                <a:latin typeface="Aptos" panose="020B0004020202020204" pitchFamily="34" charset="0"/>
              </a:rPr>
              <a:t>Seek external assistance for participation in C-suite discussions as industry, origin, classifications are variants that require detailed reviews.</a:t>
            </a:r>
          </a:p>
        </p:txBody>
      </p:sp>
      <p:pic>
        <p:nvPicPr>
          <p:cNvPr id="5122" name="Picture 2" descr="Report on Supply Chain Challenges and ...">
            <a:extLst>
              <a:ext uri="{FF2B5EF4-FFF2-40B4-BE49-F238E27FC236}">
                <a16:creationId xmlns:a16="http://schemas.microsoft.com/office/drawing/2014/main" id="{ABC45047-AA7A-CD6D-F3C1-093F463D3A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29006" y="2942537"/>
            <a:ext cx="3144043" cy="2092217"/>
          </a:xfrm>
          <a:prstGeom prst="rect">
            <a:avLst/>
          </a:prstGeom>
          <a:noFill/>
          <a:extLst>
            <a:ext uri="{909E8E84-426E-40DD-AFC4-6F175D3DCCD1}">
              <a14:hiddenFill xmlns:a14="http://schemas.microsoft.com/office/drawing/2010/main">
                <a:solidFill>
                  <a:srgbClr val="FFFFFF"/>
                </a:solidFill>
              </a14:hiddenFill>
            </a:ext>
          </a:extLst>
        </p:spPr>
      </p:pic>
      <p:sp>
        <p:nvSpPr>
          <p:cNvPr id="5131" name="Rectangle 5130">
            <a:extLst>
              <a:ext uri="{FF2B5EF4-FFF2-40B4-BE49-F238E27FC236}">
                <a16:creationId xmlns:a16="http://schemas.microsoft.com/office/drawing/2014/main" id="{CB06839E-D8C3-4A74-BA2B-3B97E7B2C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064599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4" name="Straight Connector 2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EC8C2A-D6A8-4036-9B23-884C344822B0}"/>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b="1" dirty="0">
                <a:latin typeface="Aptos" panose="020B0004020202020204" pitchFamily="34" charset="0"/>
              </a:rPr>
              <a:t>Thank you</a:t>
            </a:r>
          </a:p>
        </p:txBody>
      </p:sp>
      <p:cxnSp>
        <p:nvCxnSpPr>
          <p:cNvPr id="28" name="Straight Connector 27">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E155294-59B0-43EB-94D1-0BF9E1754452}"/>
              </a:ext>
            </a:extLst>
          </p:cNvPr>
          <p:cNvSpPr>
            <a:spLocks noGrp="1"/>
          </p:cNvSpPr>
          <p:nvPr>
            <p:ph idx="1"/>
          </p:nvPr>
        </p:nvSpPr>
        <p:spPr>
          <a:xfrm>
            <a:off x="1097281" y="2108201"/>
            <a:ext cx="6631576" cy="3760891"/>
          </a:xfrm>
        </p:spPr>
        <p:txBody>
          <a:bodyPr vert="horz" lIns="0" tIns="45720" rIns="0" bIns="45720" rtlCol="0">
            <a:normAutofit/>
          </a:bodyPr>
          <a:lstStyle/>
          <a:p>
            <a:pPr>
              <a:lnSpc>
                <a:spcPct val="90000"/>
              </a:lnSpc>
            </a:pPr>
            <a:r>
              <a:rPr lang="en-US" b="1" dirty="0">
                <a:latin typeface="Aptos" panose="020B0004020202020204" pitchFamily="34" charset="0"/>
              </a:rPr>
              <a:t>Rennie Alston, CEO</a:t>
            </a:r>
          </a:p>
          <a:p>
            <a:pPr>
              <a:lnSpc>
                <a:spcPct val="90000"/>
              </a:lnSpc>
            </a:pPr>
            <a:r>
              <a:rPr lang="en-US" b="1" dirty="0">
                <a:latin typeface="Aptos" panose="020B0004020202020204" pitchFamily="34" charset="0"/>
              </a:rPr>
              <a:t>American River Group of Companies</a:t>
            </a:r>
          </a:p>
          <a:p>
            <a:pPr>
              <a:lnSpc>
                <a:spcPct val="90000"/>
              </a:lnSpc>
            </a:pPr>
            <a:r>
              <a:rPr lang="en-US" b="1" dirty="0">
                <a:latin typeface="Aptos" panose="020B0004020202020204" pitchFamily="34" charset="0"/>
              </a:rPr>
              <a:t>The Alston Group</a:t>
            </a:r>
          </a:p>
          <a:p>
            <a:pPr>
              <a:lnSpc>
                <a:spcPct val="90000"/>
              </a:lnSpc>
            </a:pPr>
            <a:r>
              <a:rPr lang="en-US" b="1" dirty="0">
                <a:latin typeface="Aptos" panose="020B0004020202020204" pitchFamily="34" charset="0"/>
              </a:rPr>
              <a:t>Association of Trade Compliance Professionals – Director</a:t>
            </a:r>
          </a:p>
          <a:p>
            <a:pPr>
              <a:lnSpc>
                <a:spcPct val="90000"/>
              </a:lnSpc>
            </a:pPr>
            <a:r>
              <a:rPr lang="en-US" b="1" dirty="0">
                <a:latin typeface="Aptos" panose="020B0004020202020204" pitchFamily="34" charset="0"/>
                <a:hlinkClick r:id="rId3">
                  <a:extLst>
                    <a:ext uri="{A12FA001-AC4F-418D-AE19-62706E023703}">
                      <ahyp:hlinkClr xmlns:ahyp="http://schemas.microsoft.com/office/drawing/2018/hyperlinkcolor" val="tx"/>
                    </a:ext>
                  </a:extLst>
                </a:hlinkClick>
              </a:rPr>
              <a:t>renniealston@comcast.net</a:t>
            </a:r>
            <a:endParaRPr lang="en-US" b="1" dirty="0">
              <a:latin typeface="Aptos" panose="020B0004020202020204" pitchFamily="34" charset="0"/>
            </a:endParaRPr>
          </a:p>
          <a:p>
            <a:pPr>
              <a:lnSpc>
                <a:spcPct val="90000"/>
              </a:lnSpc>
            </a:pPr>
            <a:r>
              <a:rPr lang="en-US" b="1" dirty="0">
                <a:latin typeface="Aptos" panose="020B0004020202020204" pitchFamily="34" charset="0"/>
                <a:hlinkClick r:id="rId4">
                  <a:extLst>
                    <a:ext uri="{A12FA001-AC4F-418D-AE19-62706E023703}">
                      <ahyp:hlinkClr xmlns:ahyp="http://schemas.microsoft.com/office/drawing/2018/hyperlinkcolor" val="tx"/>
                    </a:ext>
                  </a:extLst>
                </a:hlinkClick>
              </a:rPr>
              <a:t>Ralston@americanrivergroup.com</a:t>
            </a:r>
            <a:endParaRPr lang="en-US" b="1" dirty="0">
              <a:latin typeface="Aptos" panose="020B0004020202020204" pitchFamily="34" charset="0"/>
            </a:endParaRPr>
          </a:p>
          <a:p>
            <a:pPr>
              <a:lnSpc>
                <a:spcPct val="90000"/>
              </a:lnSpc>
            </a:pPr>
            <a:r>
              <a:rPr lang="en-US" b="1" dirty="0">
                <a:latin typeface="Aptos" panose="020B0004020202020204" pitchFamily="34" charset="0"/>
              </a:rPr>
              <a:t>Phone 908 313-7605</a:t>
            </a:r>
          </a:p>
          <a:p>
            <a:pPr>
              <a:lnSpc>
                <a:spcPct val="90000"/>
              </a:lnSpc>
            </a:pPr>
            <a:endParaRPr lang="en-US" dirty="0">
              <a:latin typeface="Aptos" panose="020B0004020202020204" pitchFamily="34" charset="0"/>
            </a:endParaRPr>
          </a:p>
        </p:txBody>
      </p:sp>
      <p:pic>
        <p:nvPicPr>
          <p:cNvPr id="5" name="Picture 4" descr="A close-up of a logo&#10;&#10;AI-generated content may be incorrect.">
            <a:extLst>
              <a:ext uri="{FF2B5EF4-FFF2-40B4-BE49-F238E27FC236}">
                <a16:creationId xmlns:a16="http://schemas.microsoft.com/office/drawing/2014/main" id="{D798C317-3142-DB52-D81E-AE5B992169A3}"/>
              </a:ext>
            </a:extLst>
          </p:cNvPr>
          <p:cNvPicPr>
            <a:picLocks noChangeAspect="1"/>
          </p:cNvPicPr>
          <p:nvPr/>
        </p:nvPicPr>
        <p:blipFill>
          <a:blip r:embed="rId5"/>
          <a:srcRect t="14813" b="25153"/>
          <a:stretch/>
        </p:blipFill>
        <p:spPr>
          <a:xfrm>
            <a:off x="5394910" y="4823554"/>
            <a:ext cx="1749961" cy="1054717"/>
          </a:xfrm>
          <a:prstGeom prst="rect">
            <a:avLst/>
          </a:prstGeom>
        </p:spPr>
      </p:pic>
      <p:pic>
        <p:nvPicPr>
          <p:cNvPr id="6" name="Picture Placeholder 5" descr="People in the background shaking hands">
            <a:extLst>
              <a:ext uri="{FF2B5EF4-FFF2-40B4-BE49-F238E27FC236}">
                <a16:creationId xmlns:a16="http://schemas.microsoft.com/office/drawing/2014/main" id="{7152A34F-5793-48E6-BC6E-4B7215AA9A18}"/>
              </a:ext>
            </a:extLst>
          </p:cNvPr>
          <p:cNvPicPr>
            <a:picLocks noGrp="1" noChangeAspect="1"/>
          </p:cNvPicPr>
          <p:nvPr>
            <p:ph type="pic" sz="quarter" idx="13"/>
          </p:nvPr>
        </p:nvPicPr>
        <p:blipFill rotWithShape="1">
          <a:blip r:embed="rId6" cstate="screen">
            <a:extLst>
              <a:ext uri="{28A0092B-C50C-407E-A947-70E740481C1C}">
                <a14:useLocalDpi xmlns:a14="http://schemas.microsoft.com/office/drawing/2010/main"/>
              </a:ext>
            </a:extLst>
          </a:blip>
          <a:srcRect l="22994" r="14881" b="-3"/>
          <a:stretch/>
        </p:blipFill>
        <p:spPr>
          <a:xfrm>
            <a:off x="8111574" y="2108199"/>
            <a:ext cx="3044106" cy="3760873"/>
          </a:xfrm>
          <a:prstGeom prst="rect">
            <a:avLst/>
          </a:prstGeom>
        </p:spPr>
      </p:pic>
      <p:sp>
        <p:nvSpPr>
          <p:cNvPr id="30" name="Rectangle 29">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 name="Picture 2">
            <a:extLst>
              <a:ext uri="{FF2B5EF4-FFF2-40B4-BE49-F238E27FC236}">
                <a16:creationId xmlns:a16="http://schemas.microsoft.com/office/drawing/2014/main" id="{FD998F96-8242-39C9-E758-EC18C61922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36432" y="225172"/>
            <a:ext cx="1778680" cy="177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black circle with white text&#10;&#10;AI-generated content may be incorrect.">
            <a:extLst>
              <a:ext uri="{FF2B5EF4-FFF2-40B4-BE49-F238E27FC236}">
                <a16:creationId xmlns:a16="http://schemas.microsoft.com/office/drawing/2014/main" id="{406579ED-5C7C-32C3-CC3E-9779F4498C6B}"/>
              </a:ext>
            </a:extLst>
          </p:cNvPr>
          <p:cNvPicPr>
            <a:picLocks noChangeAspect="1"/>
          </p:cNvPicPr>
          <p:nvPr/>
        </p:nvPicPr>
        <p:blipFill>
          <a:blip r:embed="rId8"/>
          <a:stretch>
            <a:fillRect/>
          </a:stretch>
        </p:blipFill>
        <p:spPr>
          <a:xfrm>
            <a:off x="6509656" y="466929"/>
            <a:ext cx="1270431" cy="1270431"/>
          </a:xfrm>
          <a:prstGeom prst="rect">
            <a:avLst/>
          </a:prstGeom>
        </p:spPr>
      </p:pic>
    </p:spTree>
    <p:extLst>
      <p:ext uri="{BB962C8B-B14F-4D97-AF65-F5344CB8AC3E}">
        <p14:creationId xmlns:p14="http://schemas.microsoft.com/office/powerpoint/2010/main" val="850743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7E40F3-6D26-E577-1A8D-66D5C39D33FA}"/>
              </a:ext>
            </a:extLst>
          </p:cNvPr>
          <p:cNvSpPr txBox="1"/>
          <p:nvPr/>
        </p:nvSpPr>
        <p:spPr>
          <a:xfrm>
            <a:off x="1769922" y="1094874"/>
            <a:ext cx="8781773" cy="4708981"/>
          </a:xfrm>
          <a:prstGeom prst="rect">
            <a:avLst/>
          </a:prstGeom>
          <a:noFill/>
        </p:spPr>
        <p:txBody>
          <a:bodyPr wrap="square">
            <a:spAutoFit/>
          </a:bodyPr>
          <a:lstStyle/>
          <a:p>
            <a:pPr algn="ctr"/>
            <a:r>
              <a:rPr lang="en-US" sz="6000" b="1" dirty="0">
                <a:solidFill>
                  <a:srgbClr val="0070C0"/>
                </a:solidFill>
              </a:rPr>
              <a:t>W</a:t>
            </a:r>
            <a:r>
              <a:rPr lang="en-US" sz="6000" dirty="0"/>
              <a:t>hat are the </a:t>
            </a:r>
            <a:r>
              <a:rPr lang="en-US" sz="6000" b="1" dirty="0">
                <a:solidFill>
                  <a:srgbClr val="0070C0"/>
                </a:solidFill>
              </a:rPr>
              <a:t>T</a:t>
            </a:r>
            <a:r>
              <a:rPr lang="en-US" sz="6000" dirty="0"/>
              <a:t>ariffs </a:t>
            </a:r>
            <a:r>
              <a:rPr lang="en-US" sz="6000" b="1" dirty="0">
                <a:solidFill>
                  <a:srgbClr val="0070C0"/>
                </a:solidFill>
              </a:rPr>
              <a:t>F</a:t>
            </a:r>
            <a:r>
              <a:rPr lang="en-US" sz="6000" dirty="0"/>
              <a:t>or ?</a:t>
            </a:r>
          </a:p>
          <a:p>
            <a:pPr algn="ctr"/>
            <a:endParaRPr lang="en-US" sz="6000" dirty="0"/>
          </a:p>
          <a:p>
            <a:pPr algn="ctr"/>
            <a:endParaRPr lang="en-US" sz="6000" dirty="0"/>
          </a:p>
          <a:p>
            <a:pPr algn="ctr"/>
            <a:endParaRPr lang="en-US" sz="6000" dirty="0"/>
          </a:p>
          <a:p>
            <a:pPr algn="ctr"/>
            <a:endParaRPr lang="en-US" sz="6000" dirty="0"/>
          </a:p>
        </p:txBody>
      </p:sp>
      <p:pic>
        <p:nvPicPr>
          <p:cNvPr id="9218" name="Picture 2" descr="Tariffs – AMG ...">
            <a:extLst>
              <a:ext uri="{FF2B5EF4-FFF2-40B4-BE49-F238E27FC236}">
                <a16:creationId xmlns:a16="http://schemas.microsoft.com/office/drawing/2014/main" id="{0D4954BA-9177-8C15-91E3-83D42397B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7013" y="2628900"/>
            <a:ext cx="5397597" cy="2412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638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1" name="Straight Connector 10">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EE44E67-57A4-9825-9E94-C2B258A68C9D}"/>
              </a:ext>
            </a:extLst>
          </p:cNvPr>
          <p:cNvSpPr>
            <a:spLocks noGrp="1"/>
          </p:cNvSpPr>
          <p:nvPr>
            <p:ph type="title"/>
          </p:nvPr>
        </p:nvSpPr>
        <p:spPr>
          <a:xfrm>
            <a:off x="297544" y="268514"/>
            <a:ext cx="6777674" cy="457200"/>
          </a:xfrm>
        </p:spPr>
        <p:txBody>
          <a:bodyPr vert="horz" lIns="91440" tIns="45720" rIns="91440" bIns="45720" rtlCol="0" anchor="b">
            <a:normAutofit fontScale="90000"/>
          </a:bodyPr>
          <a:lstStyle/>
          <a:p>
            <a:r>
              <a:rPr lang="en-US" sz="4000" dirty="0">
                <a:solidFill>
                  <a:srgbClr val="FFFFFF"/>
                </a:solidFill>
              </a:rPr>
              <a:t>Agenda</a:t>
            </a:r>
          </a:p>
        </p:txBody>
      </p:sp>
      <p:cxnSp>
        <p:nvCxnSpPr>
          <p:cNvPr id="15" name="Straight Connector 14">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7" name="Content Placeholder 2">
            <a:extLst>
              <a:ext uri="{FF2B5EF4-FFF2-40B4-BE49-F238E27FC236}">
                <a16:creationId xmlns:a16="http://schemas.microsoft.com/office/drawing/2014/main" id="{26546087-0596-C284-1308-C59C6EA699A2}"/>
              </a:ext>
            </a:extLst>
          </p:cNvPr>
          <p:cNvGraphicFramePr>
            <a:graphicFrameLocks noGrp="1"/>
          </p:cNvGraphicFramePr>
          <p:nvPr>
            <p:ph idx="1"/>
            <p:extLst>
              <p:ext uri="{D42A27DB-BD31-4B8C-83A1-F6EECF244321}">
                <p14:modId xmlns:p14="http://schemas.microsoft.com/office/powerpoint/2010/main" val="2122607128"/>
              </p:ext>
            </p:extLst>
          </p:nvPr>
        </p:nvGraphicFramePr>
        <p:xfrm>
          <a:off x="297544" y="868716"/>
          <a:ext cx="11821885" cy="5597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close-up of words&#10;&#10;AI-generated content may be incorrect.">
            <a:extLst>
              <a:ext uri="{FF2B5EF4-FFF2-40B4-BE49-F238E27FC236}">
                <a16:creationId xmlns:a16="http://schemas.microsoft.com/office/drawing/2014/main" id="{0F5D30AA-5937-30BF-CC44-B38A956B0989}"/>
              </a:ext>
            </a:extLst>
          </p:cNvPr>
          <p:cNvPicPr>
            <a:picLocks noChangeAspect="1"/>
          </p:cNvPicPr>
          <p:nvPr/>
        </p:nvPicPr>
        <p:blipFill>
          <a:blip r:embed="rId8"/>
          <a:stretch>
            <a:fillRect/>
          </a:stretch>
        </p:blipFill>
        <p:spPr>
          <a:xfrm>
            <a:off x="8055429" y="868717"/>
            <a:ext cx="3841329" cy="2636484"/>
          </a:xfrm>
          <a:prstGeom prst="rect">
            <a:avLst/>
          </a:prstGeom>
        </p:spPr>
      </p:pic>
    </p:spTree>
    <p:extLst>
      <p:ext uri="{BB962C8B-B14F-4D97-AF65-F5344CB8AC3E}">
        <p14:creationId xmlns:p14="http://schemas.microsoft.com/office/powerpoint/2010/main" val="364816324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9" name="Rectangle 205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061" name="Straight Connector 206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63" name="Rectangle 2062">
            <a:extLst>
              <a:ext uri="{FF2B5EF4-FFF2-40B4-BE49-F238E27FC236}">
                <a16:creationId xmlns:a16="http://schemas.microsoft.com/office/drawing/2014/main" id="{7472B899-9BAA-4120-ABDF-C37ED56BD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5EE49-D1D1-AC61-F6C4-AA6B07CA6400}"/>
              </a:ext>
            </a:extLst>
          </p:cNvPr>
          <p:cNvSpPr>
            <a:spLocks noGrp="1" noRot="1" noMove="1" noResize="1" noEditPoints="1" noAdjustHandles="1" noChangeArrowheads="1" noChangeShapeType="1"/>
          </p:cNvSpPr>
          <p:nvPr>
            <p:ph type="title"/>
          </p:nvPr>
        </p:nvSpPr>
        <p:spPr>
          <a:xfrm>
            <a:off x="484814" y="640081"/>
            <a:ext cx="3659246" cy="2566652"/>
          </a:xfrm>
        </p:spPr>
        <p:txBody>
          <a:bodyPr vert="horz" lIns="91440" tIns="45720" rIns="91440" bIns="45720" rtlCol="0" anchor="b">
            <a:normAutofit/>
          </a:bodyPr>
          <a:lstStyle/>
          <a:p>
            <a:r>
              <a:rPr lang="en-US" sz="5400" dirty="0">
                <a:solidFill>
                  <a:schemeClr val="tx1"/>
                </a:solidFill>
                <a:latin typeface="Aptos" panose="020B0004020202020204" pitchFamily="34" charset="0"/>
              </a:rPr>
              <a:t>Liberation Day Tariffs and Beyond</a:t>
            </a:r>
          </a:p>
        </p:txBody>
      </p:sp>
      <p:sp>
        <p:nvSpPr>
          <p:cNvPr id="3" name="Subtitle 2">
            <a:extLst>
              <a:ext uri="{FF2B5EF4-FFF2-40B4-BE49-F238E27FC236}">
                <a16:creationId xmlns:a16="http://schemas.microsoft.com/office/drawing/2014/main" id="{96733048-22A9-D939-B26C-9E8EDF36E4FE}"/>
              </a:ext>
            </a:extLst>
          </p:cNvPr>
          <p:cNvSpPr>
            <a:spLocks noGrp="1"/>
          </p:cNvSpPr>
          <p:nvPr>
            <p:ph type="subTitle" idx="1"/>
          </p:nvPr>
        </p:nvSpPr>
        <p:spPr>
          <a:xfrm>
            <a:off x="484814" y="3651268"/>
            <a:ext cx="3659246" cy="2510689"/>
          </a:xfrm>
        </p:spPr>
        <p:txBody>
          <a:bodyPr vert="horz" lIns="91440" tIns="45720" rIns="91440" bIns="45720" rtlCol="0">
            <a:normAutofit/>
          </a:bodyPr>
          <a:lstStyle/>
          <a:p>
            <a:r>
              <a:rPr lang="en-US" sz="2000" cap="all" spc="200" dirty="0">
                <a:solidFill>
                  <a:schemeClr val="tx1"/>
                </a:solidFill>
                <a:latin typeface="Aptos" panose="020B0004020202020204" pitchFamily="34" charset="0"/>
              </a:rPr>
              <a:t>Reciprocal tariffs overview and explanation</a:t>
            </a:r>
          </a:p>
          <a:p>
            <a:endParaRPr lang="en-US" sz="1800" cap="all" spc="200" dirty="0">
              <a:solidFill>
                <a:schemeClr val="tx1"/>
              </a:solidFill>
            </a:endParaRPr>
          </a:p>
        </p:txBody>
      </p:sp>
      <p:pic>
        <p:nvPicPr>
          <p:cNvPr id="2054" name="Picture 6" descr="How much will Trump's new tariffs hurt ...">
            <a:extLst>
              <a:ext uri="{FF2B5EF4-FFF2-40B4-BE49-F238E27FC236}">
                <a16:creationId xmlns:a16="http://schemas.microsoft.com/office/drawing/2014/main" id="{312B13E3-F04E-AE2C-9FEE-C62C0C3223B0}"/>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14807" r="1" b="17916"/>
          <a:stretch/>
        </p:blipFill>
        <p:spPr bwMode="auto">
          <a:xfrm>
            <a:off x="4635092" y="10"/>
            <a:ext cx="7556906" cy="3383270"/>
          </a:xfrm>
          <a:prstGeom prst="rect">
            <a:avLst/>
          </a:prstGeom>
          <a:noFill/>
          <a:extLst>
            <a:ext uri="{909E8E84-426E-40DD-AFC4-6F175D3DCCD1}">
              <a14:hiddenFill xmlns:a14="http://schemas.microsoft.com/office/drawing/2010/main">
                <a:solidFill>
                  <a:srgbClr val="FFFFFF"/>
                </a:solidFill>
              </a14:hiddenFill>
            </a:ext>
          </a:extLst>
        </p:spPr>
      </p:pic>
      <p:cxnSp>
        <p:nvCxnSpPr>
          <p:cNvPr id="2065" name="Straight Connector 2064">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429000"/>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50" name="Picture 2" descr="Reciprocal' Tariffs ...">
            <a:extLst>
              <a:ext uri="{FF2B5EF4-FFF2-40B4-BE49-F238E27FC236}">
                <a16:creationId xmlns:a16="http://schemas.microsoft.com/office/drawing/2014/main" id="{0878EF9F-0A78-9F45-4A2E-2D1F9706B1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0533" r="1" b="12189"/>
          <a:stretch/>
        </p:blipFill>
        <p:spPr bwMode="auto">
          <a:xfrm>
            <a:off x="4635097" y="3474720"/>
            <a:ext cx="7556889" cy="33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8956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7611C4-41EC-ED92-77E5-858395849D24}"/>
              </a:ext>
            </a:extLst>
          </p:cNvPr>
          <p:cNvSpPr>
            <a:spLocks noGrp="1"/>
          </p:cNvSpPr>
          <p:nvPr>
            <p:ph type="title"/>
          </p:nvPr>
        </p:nvSpPr>
        <p:spPr>
          <a:xfrm>
            <a:off x="1097280" y="286603"/>
            <a:ext cx="10058400" cy="1450757"/>
          </a:xfrm>
        </p:spPr>
        <p:txBody>
          <a:bodyPr>
            <a:normAutofit/>
          </a:bodyPr>
          <a:lstStyle/>
          <a:p>
            <a:r>
              <a:rPr lang="en-US" b="1" dirty="0">
                <a:latin typeface="Aptos" panose="020B0004020202020204" pitchFamily="34" charset="0"/>
              </a:rPr>
              <a:t>Reciprocal Tax </a:t>
            </a:r>
          </a:p>
        </p:txBody>
      </p:sp>
      <p:cxnSp>
        <p:nvCxnSpPr>
          <p:cNvPr id="10249" name="!!Straight Connector">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E497356-D7E0-C813-562F-54EC405FDBA7}"/>
              </a:ext>
            </a:extLst>
          </p:cNvPr>
          <p:cNvSpPr>
            <a:spLocks noGrp="1"/>
          </p:cNvSpPr>
          <p:nvPr>
            <p:ph idx="1"/>
          </p:nvPr>
        </p:nvSpPr>
        <p:spPr>
          <a:xfrm>
            <a:off x="1097280" y="2108201"/>
            <a:ext cx="10441577" cy="4132576"/>
          </a:xfrm>
        </p:spPr>
        <p:txBody>
          <a:bodyPr>
            <a:normAutofit/>
          </a:bodyPr>
          <a:lstStyle/>
          <a:p>
            <a:r>
              <a:rPr lang="en-US" sz="2400" b="1" dirty="0">
                <a:latin typeface="Aptos" panose="020B0004020202020204" pitchFamily="34" charset="0"/>
              </a:rPr>
              <a:t>Liberation Day Announcement- April 2, 2025- </a:t>
            </a:r>
            <a:r>
              <a:rPr lang="en-US" sz="2400" dirty="0">
                <a:latin typeface="Aptos" panose="020B0004020202020204" pitchFamily="34" charset="0"/>
              </a:rPr>
              <a:t>The President announced new reciprocal taxes to offset unfair trade and tariff structures in place on US products into foreign countries in a two-phase process as an additional tax for foreign sourced products entering the commerce of the United States.</a:t>
            </a:r>
          </a:p>
          <a:p>
            <a:r>
              <a:rPr lang="en-US" sz="2400" b="1" dirty="0">
                <a:latin typeface="Aptos" panose="020B0004020202020204" pitchFamily="34" charset="0"/>
              </a:rPr>
              <a:t>Phase 1-  10% tax </a:t>
            </a:r>
            <a:r>
              <a:rPr lang="en-US" sz="2400" dirty="0">
                <a:latin typeface="Aptos" panose="020B0004020202020204" pitchFamily="34" charset="0"/>
              </a:rPr>
              <a:t>on the value of imported products effective on imports effective at 12:01am </a:t>
            </a:r>
            <a:r>
              <a:rPr lang="en-US" sz="2400" b="1" dirty="0">
                <a:latin typeface="Aptos" panose="020B0004020202020204" pitchFamily="34" charset="0"/>
              </a:rPr>
              <a:t>April 5, 2025</a:t>
            </a:r>
          </a:p>
          <a:p>
            <a:r>
              <a:rPr lang="en-US" sz="2400" b="1" dirty="0">
                <a:latin typeface="Aptos" panose="020B0004020202020204" pitchFamily="34" charset="0"/>
              </a:rPr>
              <a:t>Phase 2</a:t>
            </a:r>
            <a:r>
              <a:rPr lang="en-US" sz="2400" dirty="0">
                <a:latin typeface="Aptos" panose="020B0004020202020204" pitchFamily="34" charset="0"/>
              </a:rPr>
              <a:t>- Transition to country specific rates on the value of imported products effective on imports 12:01am </a:t>
            </a:r>
            <a:r>
              <a:rPr lang="en-US" sz="2400" b="1" dirty="0">
                <a:latin typeface="Aptos" panose="020B0004020202020204" pitchFamily="34" charset="0"/>
              </a:rPr>
              <a:t>April 9, 2025, which was deferred for 90 days to July 9, 2025, except for China.</a:t>
            </a:r>
          </a:p>
        </p:txBody>
      </p:sp>
      <p:pic>
        <p:nvPicPr>
          <p:cNvPr id="10242" name="Picture 2" descr="Tariffs: Their Unintended Consequences ...">
            <a:extLst>
              <a:ext uri="{FF2B5EF4-FFF2-40B4-BE49-F238E27FC236}">
                <a16:creationId xmlns:a16="http://schemas.microsoft.com/office/drawing/2014/main" id="{6E672977-0254-B1CE-E304-BF42E8566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413" r="21905" b="-2"/>
          <a:stretch/>
        </p:blipFill>
        <p:spPr bwMode="auto">
          <a:xfrm>
            <a:off x="9607696" y="175834"/>
            <a:ext cx="1731305" cy="1721546"/>
          </a:xfrm>
          <a:prstGeom prst="rect">
            <a:avLst/>
          </a:prstGeom>
          <a:noFill/>
          <a:extLst>
            <a:ext uri="{909E8E84-426E-40DD-AFC4-6F175D3DCCD1}">
              <a14:hiddenFill xmlns:a14="http://schemas.microsoft.com/office/drawing/2010/main">
                <a:solidFill>
                  <a:srgbClr val="FFFFFF"/>
                </a:solidFill>
              </a14:hiddenFill>
            </a:ext>
          </a:extLst>
        </p:spPr>
      </p:pic>
      <p:sp>
        <p:nvSpPr>
          <p:cNvPr id="10251" name="Rectangle 10250">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28350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742F93-18C1-53DC-2DCE-3BE91A2EE48F}"/>
              </a:ext>
            </a:extLst>
          </p:cNvPr>
          <p:cNvSpPr>
            <a:spLocks noGrp="1"/>
          </p:cNvSpPr>
          <p:nvPr>
            <p:ph type="title"/>
          </p:nvPr>
        </p:nvSpPr>
        <p:spPr>
          <a:xfrm>
            <a:off x="123371" y="286603"/>
            <a:ext cx="11032309" cy="1450757"/>
          </a:xfrm>
        </p:spPr>
        <p:txBody>
          <a:bodyPr>
            <a:normAutofit/>
          </a:bodyPr>
          <a:lstStyle/>
          <a:p>
            <a:r>
              <a:rPr lang="en-US" b="1" dirty="0">
                <a:latin typeface="Aptos" panose="020B0004020202020204" pitchFamily="34" charset="0"/>
              </a:rPr>
              <a:t>Timeline Explanation</a:t>
            </a:r>
          </a:p>
        </p:txBody>
      </p:sp>
      <p:cxnSp>
        <p:nvCxnSpPr>
          <p:cNvPr id="20" name="!!Straight Connector">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EFFCD3-37DF-E023-0B85-A86AEF7CEB38}"/>
              </a:ext>
            </a:extLst>
          </p:cNvPr>
          <p:cNvSpPr>
            <a:spLocks noGrp="1"/>
          </p:cNvSpPr>
          <p:nvPr>
            <p:ph idx="1"/>
          </p:nvPr>
        </p:nvSpPr>
        <p:spPr>
          <a:xfrm>
            <a:off x="-1" y="2023963"/>
            <a:ext cx="8810171" cy="4216815"/>
          </a:xfrm>
        </p:spPr>
        <p:txBody>
          <a:bodyPr>
            <a:normAutofit/>
          </a:bodyPr>
          <a:lstStyle/>
          <a:p>
            <a:pPr marL="342900" marR="0" lvl="0" indent="-342900">
              <a:lnSpc>
                <a:spcPct val="90000"/>
              </a:lnSpc>
              <a:buFont typeface="Symbol" panose="05050102010706020507" pitchFamily="18" charset="2"/>
              <a:buChar char=""/>
            </a:pPr>
            <a:r>
              <a:rPr lang="en-US" b="1" u="sng" dirty="0">
                <a:effectLst/>
                <a:latin typeface="Aptos" panose="020B0004020202020204" pitchFamily="34" charset="0"/>
                <a:ea typeface="Times New Roman" panose="02020603050405020304" pitchFamily="18" charset="0"/>
              </a:rPr>
              <a:t>Such rates of duty @ 10% </a:t>
            </a:r>
            <a:r>
              <a:rPr lang="en-US" u="sng" dirty="0">
                <a:effectLst/>
                <a:latin typeface="Aptos" panose="020B0004020202020204" pitchFamily="34" charset="0"/>
                <a:ea typeface="Times New Roman" panose="02020603050405020304" pitchFamily="18" charset="0"/>
              </a:rPr>
              <a:t>shall apply with respect to goods entered for consumption, or withdrawn from warehouse for consumption, on or after 12:01 a.m. eastern daylight time on  April 5, 2025,</a:t>
            </a:r>
            <a:r>
              <a:rPr lang="en-US" dirty="0">
                <a:effectLst/>
                <a:latin typeface="Aptos" panose="020B0004020202020204" pitchFamily="34" charset="0"/>
                <a:ea typeface="Times New Roman" panose="02020603050405020304" pitchFamily="18" charset="0"/>
              </a:rPr>
              <a:t> </a:t>
            </a:r>
            <a:r>
              <a:rPr lang="en-US" b="1" dirty="0">
                <a:effectLst/>
                <a:latin typeface="Aptos" panose="020B0004020202020204" pitchFamily="34" charset="0"/>
                <a:ea typeface="Times New Roman" panose="02020603050405020304" pitchFamily="18" charset="0"/>
              </a:rPr>
              <a:t>except that goods loaded onto a vessel at the port of loading and in transit on the final mode of transit before 12:01 a.m. eastern daylight time on April 5, 2025, and entered for consumption or withdrawn from warehouse for consumption after 12:01 a.m. eastern daylight time on April 5, 2025, </a:t>
            </a:r>
            <a:r>
              <a:rPr lang="en-US" b="1" u="sng" dirty="0">
                <a:effectLst/>
                <a:latin typeface="Aptos" panose="020B0004020202020204" pitchFamily="34" charset="0"/>
                <a:ea typeface="Times New Roman" panose="02020603050405020304" pitchFamily="18" charset="0"/>
              </a:rPr>
              <a:t>shall not be subject to such additional duty. </a:t>
            </a:r>
            <a:br>
              <a:rPr lang="en-US" b="1" u="sng" dirty="0">
                <a:effectLst/>
                <a:latin typeface="Aptos" panose="020B0004020202020204" pitchFamily="34" charset="0"/>
                <a:ea typeface="Times New Roman" panose="02020603050405020304" pitchFamily="18" charset="0"/>
              </a:rPr>
            </a:br>
            <a:br>
              <a:rPr lang="en-US" u="sng" dirty="0">
                <a:effectLst/>
                <a:latin typeface="Aptos" panose="020B0004020202020204" pitchFamily="34" charset="0"/>
                <a:ea typeface="Times New Roman" panose="02020603050405020304" pitchFamily="18" charset="0"/>
              </a:rPr>
            </a:br>
            <a:r>
              <a:rPr lang="en-US" b="1" u="sng" dirty="0">
                <a:effectLst/>
                <a:latin typeface="Aptos" panose="020B0004020202020204" pitchFamily="34" charset="0"/>
                <a:ea typeface="Times New Roman" panose="02020603050405020304" pitchFamily="18" charset="0"/>
              </a:rPr>
              <a:t>The 10% country rates were </a:t>
            </a:r>
            <a:r>
              <a:rPr lang="en-US" b="1" u="sng" dirty="0" err="1">
                <a:effectLst/>
                <a:latin typeface="Aptos" panose="020B0004020202020204" pitchFamily="34" charset="0"/>
                <a:ea typeface="Times New Roman" panose="02020603050405020304" pitchFamily="18" charset="0"/>
              </a:rPr>
              <a:t>exended</a:t>
            </a:r>
            <a:r>
              <a:rPr lang="en-US" b="1" u="sng" dirty="0">
                <a:effectLst/>
                <a:latin typeface="Aptos" panose="020B0004020202020204" pitchFamily="34" charset="0"/>
                <a:ea typeface="Times New Roman" panose="02020603050405020304" pitchFamily="18" charset="0"/>
              </a:rPr>
              <a:t> on April 9</a:t>
            </a:r>
            <a:r>
              <a:rPr lang="en-US" b="1" u="sng" baseline="30000" dirty="0">
                <a:effectLst/>
                <a:latin typeface="Aptos" panose="020B0004020202020204" pitchFamily="34" charset="0"/>
                <a:ea typeface="Times New Roman" panose="02020603050405020304" pitchFamily="18" charset="0"/>
              </a:rPr>
              <a:t>th</a:t>
            </a:r>
            <a:r>
              <a:rPr lang="en-US" b="1" u="sng" dirty="0">
                <a:effectLst/>
                <a:latin typeface="Aptos" panose="020B0004020202020204" pitchFamily="34" charset="0"/>
                <a:ea typeface="Times New Roman" panose="02020603050405020304" pitchFamily="18" charset="0"/>
              </a:rPr>
              <a:t> for 90 days deferring country specific rates of duty implementation until July 9, 2025 </a:t>
            </a:r>
            <a:r>
              <a:rPr lang="en-US" u="sng" dirty="0">
                <a:effectLst/>
                <a:latin typeface="Aptos" panose="020B0004020202020204" pitchFamily="34" charset="0"/>
                <a:ea typeface="Times New Roman" panose="02020603050405020304" pitchFamily="18" charset="0"/>
              </a:rPr>
              <a:t>at which time are scheduled to transition to country rates enumerated on Annex I to the Executive order and Liberation Day announcements</a:t>
            </a:r>
            <a:r>
              <a:rPr lang="en-US" dirty="0">
                <a:effectLst/>
                <a:latin typeface="Aptos" panose="020B0004020202020204" pitchFamily="34"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a:lnSpc>
                <a:spcPct val="90000"/>
              </a:lnSpc>
            </a:pPr>
            <a:endParaRPr lang="en-US" sz="1400" dirty="0"/>
          </a:p>
        </p:txBody>
      </p:sp>
      <p:pic>
        <p:nvPicPr>
          <p:cNvPr id="5" name="Picture 4" descr="Storage crates">
            <a:extLst>
              <a:ext uri="{FF2B5EF4-FFF2-40B4-BE49-F238E27FC236}">
                <a16:creationId xmlns:a16="http://schemas.microsoft.com/office/drawing/2014/main" id="{5F14C1E4-A79D-56D8-4925-C2ABBB2CD4A5}"/>
              </a:ext>
            </a:extLst>
          </p:cNvPr>
          <p:cNvPicPr>
            <a:picLocks noChangeAspect="1"/>
          </p:cNvPicPr>
          <p:nvPr/>
        </p:nvPicPr>
        <p:blipFill>
          <a:blip r:embed="rId2"/>
          <a:srcRect l="17591" r="15531" b="-1"/>
          <a:stretch/>
        </p:blipFill>
        <p:spPr>
          <a:xfrm>
            <a:off x="8882742" y="2108200"/>
            <a:ext cx="2953658" cy="3600613"/>
          </a:xfrm>
          <a:prstGeom prst="rect">
            <a:avLst/>
          </a:prstGeom>
        </p:spPr>
      </p:pic>
      <p:sp>
        <p:nvSpPr>
          <p:cNvPr id="22" name="Rectangle 21">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69034389"/>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6FDF0338-C524-4CF6-9268-3569B65741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887178-918B-41B5-90B5-AF84E76A4227}">
  <ds:schemaRefs>
    <ds:schemaRef ds:uri="http://schemas.microsoft.com/sharepoint/v3/contenttype/forms"/>
  </ds:schemaRefs>
</ds:datastoreItem>
</file>

<file path=customXml/itemProps3.xml><?xml version="1.0" encoding="utf-8"?>
<ds:datastoreItem xmlns:ds="http://schemas.openxmlformats.org/officeDocument/2006/customXml" ds:itemID="{54E6FD3E-3033-4D44-9759-980DCC3E7F4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{E3E41CEF-7895-4F1A-B15A-A2D52B5A1011}tf22581678_win32</Template>
  <TotalTime>3537</TotalTime>
  <Words>3835</Words>
  <Application>Microsoft Office PowerPoint</Application>
  <PresentationFormat>Widescreen</PresentationFormat>
  <Paragraphs>492</Paragraphs>
  <Slides>42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Aptos</vt:lpstr>
      <vt:lpstr>Arial</vt:lpstr>
      <vt:lpstr>Calibri</vt:lpstr>
      <vt:lpstr>Calibri Light</vt:lpstr>
      <vt:lpstr>Symbol</vt:lpstr>
      <vt:lpstr>Times New Roman</vt:lpstr>
      <vt:lpstr>Wingdings</vt:lpstr>
      <vt:lpstr>RetrospectVTI</vt:lpstr>
      <vt:lpstr>Liberation Day  Reciprocal Tariff and Tax Update  Explanation of New Financial Landed Cost Structures </vt:lpstr>
      <vt:lpstr>Presenter</vt:lpstr>
      <vt:lpstr> Liberation Day Overview and Summary Explanation</vt:lpstr>
      <vt:lpstr>PowerPoint Presentation</vt:lpstr>
      <vt:lpstr>PowerPoint Presentation</vt:lpstr>
      <vt:lpstr>Agenda</vt:lpstr>
      <vt:lpstr>Liberation Day Tariffs and Beyond</vt:lpstr>
      <vt:lpstr>Reciprocal Tax </vt:lpstr>
      <vt:lpstr>Timeline Explanation</vt:lpstr>
      <vt:lpstr>China Reciprocal Tax Timeline</vt:lpstr>
      <vt:lpstr>Do we have to pay Reciprocal Taxes in addition to current duties, taxes and fees?</vt:lpstr>
      <vt:lpstr>Tariff Stacking</vt:lpstr>
      <vt:lpstr>Annex Reference Explanation</vt:lpstr>
      <vt:lpstr>PowerPoint Presentation</vt:lpstr>
      <vt:lpstr>PowerPoint Presentation</vt:lpstr>
      <vt:lpstr>Annex II</vt:lpstr>
      <vt:lpstr>PowerPoint Presentation</vt:lpstr>
      <vt:lpstr>PowerPoint Presentation</vt:lpstr>
      <vt:lpstr>PowerPoint Presentation</vt:lpstr>
      <vt:lpstr>PowerPoint Presentation</vt:lpstr>
      <vt:lpstr>PowerPoint Presentation</vt:lpstr>
      <vt:lpstr>International Emergency Economic Powers Act (IEEPA)</vt:lpstr>
      <vt:lpstr>China 301</vt:lpstr>
      <vt:lpstr>Steel and Aluminum 232</vt:lpstr>
      <vt:lpstr>De Minimis Rule</vt:lpstr>
      <vt:lpstr>Automobiles</vt:lpstr>
      <vt:lpstr>Pharmaceuticals &amp; Semi Conductor Chips</vt:lpstr>
      <vt:lpstr>China</vt:lpstr>
      <vt:lpstr>Canada and Mexico</vt:lpstr>
      <vt:lpstr>Canada and Mexico continued…</vt:lpstr>
      <vt:lpstr>What Do We Do Now?</vt:lpstr>
      <vt:lpstr>PowerPoint Presentation</vt:lpstr>
      <vt:lpstr>C- Suite Conversations with Executive Management</vt:lpstr>
      <vt:lpstr>Landed Duty Rates Sample Matrix</vt:lpstr>
      <vt:lpstr>Trade Compliance Considerations</vt:lpstr>
      <vt:lpstr>Trade Compliance Considerations  continued…</vt:lpstr>
      <vt:lpstr>Duty Drawback Allowances  for Reciprocal Tax</vt:lpstr>
      <vt:lpstr>Internal Company Transparency Required</vt:lpstr>
      <vt:lpstr>Corporate Connectivity Complements Tariff Management</vt:lpstr>
      <vt:lpstr>Your Next Step is Critical to Company Success</vt:lpstr>
      <vt:lpstr>Global Supply Chain &amp; Trade Compliance Management Escalation of Sophistication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Rennie Alston</dc:creator>
  <cp:lastModifiedBy>Rennie Alston</cp:lastModifiedBy>
  <cp:revision>8</cp:revision>
  <dcterms:created xsi:type="dcterms:W3CDTF">2025-04-04T13:10:16Z</dcterms:created>
  <dcterms:modified xsi:type="dcterms:W3CDTF">2025-04-12T13:21:45Z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